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321" r:id="rId5"/>
    <p:sldId id="260" r:id="rId6"/>
    <p:sldId id="320" r:id="rId7"/>
    <p:sldId id="309" r:id="rId8"/>
    <p:sldId id="292" r:id="rId9"/>
    <p:sldId id="261" r:id="rId10"/>
    <p:sldId id="316" r:id="rId11"/>
    <p:sldId id="331" r:id="rId12"/>
    <p:sldId id="317" r:id="rId13"/>
    <p:sldId id="257" r:id="rId14"/>
    <p:sldId id="276" r:id="rId15"/>
    <p:sldId id="297" r:id="rId16"/>
    <p:sldId id="298" r:id="rId17"/>
    <p:sldId id="262" r:id="rId18"/>
    <p:sldId id="306" r:id="rId19"/>
    <p:sldId id="324" r:id="rId20"/>
    <p:sldId id="325" r:id="rId21"/>
    <p:sldId id="315" r:id="rId22"/>
    <p:sldId id="307" r:id="rId23"/>
    <p:sldId id="308" r:id="rId24"/>
    <p:sldId id="264" r:id="rId25"/>
    <p:sldId id="328" r:id="rId26"/>
    <p:sldId id="322" r:id="rId27"/>
    <p:sldId id="268" r:id="rId28"/>
    <p:sldId id="272" r:id="rId29"/>
    <p:sldId id="300" r:id="rId30"/>
    <p:sldId id="326" r:id="rId31"/>
    <p:sldId id="263" r:id="rId32"/>
    <p:sldId id="327" r:id="rId33"/>
    <p:sldId id="266" r:id="rId34"/>
    <p:sldId id="269" r:id="rId35"/>
    <p:sldId id="278" r:id="rId36"/>
    <p:sldId id="277" r:id="rId37"/>
    <p:sldId id="329" r:id="rId38"/>
    <p:sldId id="299" r:id="rId39"/>
    <p:sldId id="302" r:id="rId40"/>
    <p:sldId id="318" r:id="rId41"/>
    <p:sldId id="301" r:id="rId42"/>
    <p:sldId id="330" r:id="rId43"/>
    <p:sldId id="265" r:id="rId44"/>
    <p:sldId id="270" r:id="rId45"/>
    <p:sldId id="296" r:id="rId46"/>
    <p:sldId id="295" r:id="rId47"/>
    <p:sldId id="280" r:id="rId48"/>
    <p:sldId id="310" r:id="rId49"/>
    <p:sldId id="311" r:id="rId50"/>
    <p:sldId id="312" r:id="rId51"/>
    <p:sldId id="313" r:id="rId52"/>
    <p:sldId id="274" r:id="rId53"/>
    <p:sldId id="332" r:id="rId54"/>
    <p:sldId id="281" r:id="rId55"/>
    <p:sldId id="282" r:id="rId56"/>
    <p:sldId id="283" r:id="rId57"/>
    <p:sldId id="285" r:id="rId58"/>
    <p:sldId id="286" r:id="rId59"/>
    <p:sldId id="314" r:id="rId60"/>
    <p:sldId id="333" r:id="rId61"/>
    <p:sldId id="305" r:id="rId62"/>
    <p:sldId id="284" r:id="rId63"/>
    <p:sldId id="304" r:id="rId64"/>
    <p:sldId id="303" r:id="rId65"/>
    <p:sldId id="323" r:id="rId66"/>
    <p:sldId id="287" r:id="rId67"/>
    <p:sldId id="288" r:id="rId68"/>
    <p:sldId id="289" r:id="rId69"/>
    <p:sldId id="291" r:id="rId70"/>
    <p:sldId id="293" r:id="rId71"/>
    <p:sldId id="290" r:id="rId72"/>
    <p:sldId id="31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94" autoAdjust="0"/>
    <p:restoredTop sz="94714" autoAdjust="0"/>
  </p:normalViewPr>
  <p:slideViewPr>
    <p:cSldViewPr>
      <p:cViewPr varScale="1">
        <p:scale>
          <a:sx n="85" d="100"/>
          <a:sy n="85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PSIHOLOGIJA JEZIKA I KOMUNIKACIJE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smtClean="0"/>
              <a:t>Prof.dr</a:t>
            </a:r>
            <a:r>
              <a:rPr lang="en-US" smtClean="0"/>
              <a:t> VESNA </a:t>
            </a:r>
            <a:r>
              <a:rPr lang="en-US"/>
              <a:t>R</a:t>
            </a:r>
            <a:r>
              <a:rPr lang="en-US" smtClean="0"/>
              <a:t>ADOMAN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               Jezik kao sistem simbola se    koristi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Za izražavanje, razumevanje i prenošenje:</a:t>
            </a:r>
          </a:p>
          <a:p>
            <a:pPr>
              <a:buNone/>
            </a:pPr>
            <a:r>
              <a:rPr lang="sr-Latn-RS" dirty="0" smtClean="0"/>
              <a:t>    misli, ideja, emocija, želja, namera, informacija</a:t>
            </a:r>
          </a:p>
          <a:p>
            <a:pPr>
              <a:buNone/>
            </a:pPr>
            <a:endParaRPr lang="sr-Latn-R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</a:t>
            </a:r>
            <a:r>
              <a:rPr lang="sr-Latn-RS" dirty="0" smtClean="0"/>
              <a:t>nogobrojne su funkcije jezika u psihičkom i socijalnom životu pojedinca kao što su ideaciona, emotivna, konativna, komunikativna, konstrukciona</a:t>
            </a:r>
            <a:r>
              <a:rPr lang="en-US" dirty="0" smtClean="0"/>
              <a:t>,</a:t>
            </a:r>
            <a:r>
              <a:rPr lang="sr-Latn-RS" dirty="0" smtClean="0"/>
              <a:t> funkcija organizovanja mišljenja, funkcija emocionalnog rasterećenja, funkcija kontrole sopstvenih postupaka, funkcija oblikovanja identiteta ličnosti, funkcija socijalizacije itd.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dirty="0" err="1" smtClean="0"/>
              <a:t>jezik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sr-Latn-CS" dirty="0" smtClean="0"/>
              <a:t>Služi za komunikaciju, socijalizaciju,za izražavanje osećanja,misli, namera, oformljenje identiteta ličnosti.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Jezik ima svoju formu , sadržaje i upotrebu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Lingvistika se bavi jezičkom formom i sadržajima a sociolingvistika upotrebom jezika</a:t>
            </a:r>
          </a:p>
          <a:p>
            <a:r>
              <a:rPr lang="sr-Latn-RS" dirty="0" smtClean="0"/>
              <a:t>Formom se bave fonologija, morfologija i sintaksa</a:t>
            </a:r>
          </a:p>
          <a:p>
            <a:pPr>
              <a:buNone/>
            </a:pPr>
            <a:r>
              <a:rPr lang="sr-Latn-RS" dirty="0" smtClean="0"/>
              <a:t>   Fonologija se bavi proučavanjem glasova i  pravila koja vladaju u sistemu  glasova , a morfologija se bavi pravilima vezanim za strukturi reči kao što su nastavci za vreme ili množinu. Sintaksa se odnosi na gramatičko konstruisanje reči i morfema u rečenici.</a:t>
            </a:r>
          </a:p>
          <a:p>
            <a:r>
              <a:rPr lang="sr-Latn-RS" dirty="0" smtClean="0"/>
              <a:t>Semantuka se bavi jezičkim značenjem. </a:t>
            </a:r>
          </a:p>
          <a:p>
            <a:r>
              <a:rPr lang="sr-Latn-RS" dirty="0" smtClean="0"/>
              <a:t> Pragmatika se bavi  upotrebom jezika tj. sistemom pravila , znanja i veština upotrebe jezika u skladu sa socijalnim i kulturološkim kontekstom.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Govor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GOVOR JE JEZIK U AKCIJI ILI “KONKRETNA UPOTREBA JEZIKA” (Rubin</a:t>
            </a:r>
            <a:r>
              <a:rPr lang="sr-Latn-CS" dirty="0" smtClean="0"/>
              <a:t>š</a:t>
            </a:r>
            <a:r>
              <a:rPr lang="en-US" dirty="0" err="1" smtClean="0"/>
              <a:t>tajn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“JEZIK KAO APSTRAKTAN SIMBOLI</a:t>
            </a:r>
            <a:r>
              <a:rPr lang="sr-Latn-CS" dirty="0" smtClean="0"/>
              <a:t>Č</a:t>
            </a:r>
            <a:r>
              <a:rPr lang="en-US" dirty="0" smtClean="0"/>
              <a:t>KI SISTEM SE KONKRETNO REALIZUJE GOVORENJEM (NAJ</a:t>
            </a:r>
            <a:r>
              <a:rPr lang="sr-Latn-CS" dirty="0" smtClean="0"/>
              <a:t>Č</a:t>
            </a:r>
            <a:r>
              <a:rPr lang="en-US" dirty="0" smtClean="0"/>
              <a:t>E</a:t>
            </a:r>
            <a:r>
              <a:rPr lang="sr-Latn-CS" dirty="0" smtClean="0"/>
              <a:t>ŠĆ</a:t>
            </a:r>
            <a:r>
              <a:rPr lang="en-US" dirty="0" smtClean="0"/>
              <a:t>E), PISMOM (REDJE) I GESTOM (NAJREDJE)…” (Ka</a:t>
            </a:r>
            <a:r>
              <a:rPr lang="sr-Latn-CS" dirty="0" smtClean="0"/>
              <a:t>š</a:t>
            </a:r>
            <a:r>
              <a:rPr lang="en-US" dirty="0" err="1" smtClean="0"/>
              <a:t>i</a:t>
            </a:r>
            <a:r>
              <a:rPr lang="sr-Latn-CS" dirty="0" smtClean="0"/>
              <a:t>ć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GOVOR PRENOSI ZNA</a:t>
            </a:r>
            <a:r>
              <a:rPr lang="sr-Latn-CS" dirty="0" smtClean="0"/>
              <a:t>Č</a:t>
            </a:r>
            <a:r>
              <a:rPr lang="en-US" dirty="0" smtClean="0"/>
              <a:t>ENJE ALI U PATOLO</a:t>
            </a:r>
            <a:r>
              <a:rPr lang="sr-Latn-CS" dirty="0" smtClean="0"/>
              <a:t>Š</a:t>
            </a:r>
            <a:r>
              <a:rPr lang="en-US" dirty="0" smtClean="0"/>
              <a:t>KIM STANJIMA ONO MO</a:t>
            </a:r>
            <a:r>
              <a:rPr lang="sr-Latn-CS" dirty="0" smtClean="0"/>
              <a:t>Ž</a:t>
            </a:r>
            <a:r>
              <a:rPr lang="en-US" dirty="0" smtClean="0"/>
              <a:t>E IZOSTATI</a:t>
            </a:r>
          </a:p>
          <a:p>
            <a:r>
              <a:rPr lang="en-US" dirty="0" smtClean="0"/>
              <a:t>GOVOR PSIHOLO</a:t>
            </a:r>
            <a:r>
              <a:rPr lang="sr-Latn-CS" dirty="0" smtClean="0"/>
              <a:t>Š</a:t>
            </a:r>
            <a:r>
              <a:rPr lang="en-US" dirty="0" smtClean="0"/>
              <a:t>KI MO</a:t>
            </a:r>
            <a:r>
              <a:rPr lang="sr-Latn-CS" dirty="0" smtClean="0"/>
              <a:t>Ž</a:t>
            </a:r>
            <a:r>
              <a:rPr lang="en-US" dirty="0" smtClean="0"/>
              <a:t>E DA SE TRETIRA </a:t>
            </a:r>
            <a:r>
              <a:rPr lang="sr-Latn-RS" dirty="0" smtClean="0"/>
              <a:t>I ISTRAŽUJE  </a:t>
            </a:r>
            <a:r>
              <a:rPr lang="en-US" dirty="0" smtClean="0"/>
              <a:t>KAO </a:t>
            </a:r>
            <a:r>
              <a:rPr lang="sr-Latn-RS" dirty="0" smtClean="0"/>
              <a:t>VRSTA </a:t>
            </a:r>
            <a:r>
              <a:rPr lang="en-US" dirty="0" smtClean="0"/>
              <a:t>PONA</a:t>
            </a:r>
            <a:r>
              <a:rPr lang="sr-Latn-CS" dirty="0" smtClean="0"/>
              <a:t>Š</a:t>
            </a:r>
            <a:r>
              <a:rPr lang="en-US" dirty="0" smtClean="0"/>
              <a:t>ANJ</a:t>
            </a:r>
            <a:r>
              <a:rPr lang="sr-Latn-RS" dirty="0" smtClean="0"/>
              <a:t>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7772400" cy="914400"/>
          </a:xfrm>
        </p:spPr>
        <p:txBody>
          <a:bodyPr/>
          <a:lstStyle/>
          <a:p>
            <a:pPr eaLnBrk="1" hangingPunct="1"/>
            <a:r>
              <a:rPr lang="sr-Latn-CS" dirty="0" smtClean="0">
                <a:ea typeface="Times New Roman" pitchFamily="18" charset="0"/>
                <a:cs typeface="Arial" charset="0"/>
              </a:rPr>
              <a:t> psihološki značaj  govora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5100" y="1571625"/>
            <a:ext cx="8786813" cy="5072063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endParaRPr lang="sl-SI" sz="2000" dirty="0" smtClean="0"/>
          </a:p>
          <a:p>
            <a:pPr marL="514350" indent="-514350"/>
            <a:r>
              <a:rPr lang="sl-SI" sz="2000" b="1" dirty="0" smtClean="0"/>
              <a:t>Govor </a:t>
            </a:r>
            <a:r>
              <a:rPr lang="sl-SI" sz="2000" dirty="0" smtClean="0"/>
              <a:t>predstavlja  jednu od najznačajnijih ljudskih </a:t>
            </a:r>
            <a:r>
              <a:rPr lang="en-US" sz="2000" dirty="0" err="1" smtClean="0"/>
              <a:t>sposobnosti</a:t>
            </a:r>
            <a:r>
              <a:rPr lang="sl-SI" sz="2000" dirty="0" smtClean="0"/>
              <a:t>, jer  se pomoću njega mogu  </a:t>
            </a:r>
            <a:r>
              <a:rPr lang="sl-SI" sz="2000" dirty="0" smtClean="0">
                <a:solidFill>
                  <a:srgbClr val="7030A0"/>
                </a:solidFill>
              </a:rPr>
              <a:t>formulisati i izraziti potrebe, osećanja i misli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pPr marL="514350" indent="-514350">
              <a:buNone/>
            </a:pPr>
            <a:r>
              <a:rPr lang="en-US" sz="2000" dirty="0" smtClean="0"/>
              <a:t> </a:t>
            </a:r>
            <a:endParaRPr lang="sr-Latn-RS" sz="2000" dirty="0" smtClean="0"/>
          </a:p>
          <a:p>
            <a:pPr marL="514350" indent="-514350"/>
            <a:r>
              <a:rPr lang="en-US" sz="2000" dirty="0" err="1" smtClean="0"/>
              <a:t>Pomaže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čuvanju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i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prenošenju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iskustva</a:t>
            </a:r>
            <a:r>
              <a:rPr lang="en-US" sz="2000" dirty="0" smtClean="0"/>
              <a:t>,</a:t>
            </a:r>
            <a:endParaRPr lang="sr-Latn-RS" sz="2000" dirty="0" smtClean="0"/>
          </a:p>
          <a:p>
            <a:pPr marL="514350" indent="-514350"/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podpomaže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kognitivne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funkcije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sr-Latn-RS" sz="2000" dirty="0" smtClean="0"/>
              <a:t>š</a:t>
            </a:r>
            <a:r>
              <a:rPr lang="en-US" sz="2000" dirty="0" smtClean="0"/>
              <a:t>to</a:t>
            </a:r>
            <a:r>
              <a:rPr lang="sr-Latn-RS" sz="2000" dirty="0" smtClean="0"/>
              <a:t> su</a:t>
            </a:r>
            <a:r>
              <a:rPr lang="en-US" sz="2000" dirty="0" smtClean="0"/>
              <a:t> </a:t>
            </a:r>
            <a:r>
              <a:rPr lang="en-US" sz="2000" dirty="0" err="1" smtClean="0"/>
              <a:t>opažanje</a:t>
            </a:r>
            <a:r>
              <a:rPr lang="en-US" sz="2000" dirty="0" smtClean="0"/>
              <a:t>, </a:t>
            </a:r>
            <a:r>
              <a:rPr lang="en-US" sz="2000" dirty="0" err="1" smtClean="0"/>
              <a:t>pamćenje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mišljenje</a:t>
            </a:r>
            <a:r>
              <a:rPr lang="en-US" sz="2000" dirty="0" smtClean="0"/>
              <a:t>, </a:t>
            </a:r>
            <a:r>
              <a:rPr lang="en-US" sz="2000" dirty="0" err="1" smtClean="0"/>
              <a:t>dovodi</a:t>
            </a:r>
            <a:r>
              <a:rPr lang="en-US" sz="2000" dirty="0" smtClean="0"/>
              <a:t> do </a:t>
            </a:r>
            <a:r>
              <a:rPr lang="en-US" sz="2000" dirty="0" err="1" smtClean="0"/>
              <a:t>emocionalnog</a:t>
            </a:r>
            <a:r>
              <a:rPr lang="en-US" sz="2000" dirty="0" smtClean="0"/>
              <a:t> </a:t>
            </a:r>
            <a:r>
              <a:rPr lang="en-US" sz="2000" dirty="0" err="1" smtClean="0"/>
              <a:t>rasterećenja</a:t>
            </a:r>
            <a:r>
              <a:rPr lang="en-US" sz="2000" dirty="0" smtClean="0"/>
              <a:t>, </a:t>
            </a:r>
            <a:r>
              <a:rPr lang="en-US" sz="2000" dirty="0" err="1" smtClean="0"/>
              <a:t>utiče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self </a:t>
            </a:r>
            <a:r>
              <a:rPr lang="en-US" sz="2000" dirty="0" err="1" smtClean="0"/>
              <a:t>koncept</a:t>
            </a:r>
            <a:r>
              <a:rPr lang="en-US" sz="2000" dirty="0" smtClean="0"/>
              <a:t>, </a:t>
            </a:r>
            <a:r>
              <a:rPr lang="en-US" sz="2000" dirty="0" err="1" smtClean="0"/>
              <a:t>utiče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kontrolu</a:t>
            </a:r>
            <a:r>
              <a:rPr lang="en-US" sz="2000" dirty="0" smtClean="0"/>
              <a:t> </a:t>
            </a:r>
            <a:r>
              <a:rPr lang="en-US" sz="2000" dirty="0" err="1" smtClean="0"/>
              <a:t>sopstvenog</a:t>
            </a:r>
            <a:r>
              <a:rPr lang="en-US" sz="2000" dirty="0" smtClean="0"/>
              <a:t> 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tuđeg</a:t>
            </a:r>
            <a:r>
              <a:rPr lang="en-US" sz="2000" dirty="0" smtClean="0"/>
              <a:t> </a:t>
            </a:r>
            <a:r>
              <a:rPr lang="en-US" sz="2000" dirty="0" err="1" smtClean="0"/>
              <a:t>ponašanja</a:t>
            </a:r>
            <a:r>
              <a:rPr lang="en-US" sz="2000" dirty="0" smtClean="0"/>
              <a:t> .</a:t>
            </a:r>
            <a:endParaRPr lang="sr-Latn-RS" sz="2000" dirty="0" smtClean="0"/>
          </a:p>
          <a:p>
            <a:pPr marL="514350" indent="-514350">
              <a:buNone/>
            </a:pPr>
            <a:endParaRPr lang="sr-Latn-RS" sz="2000" dirty="0" smtClean="0"/>
          </a:p>
          <a:p>
            <a:pPr marL="514350" indent="-514350"/>
            <a:r>
              <a:rPr lang="en-US" sz="2000" dirty="0" err="1" smtClean="0"/>
              <a:t>Govor</a:t>
            </a:r>
            <a:r>
              <a:rPr lang="en-US" sz="2000" dirty="0" smtClean="0"/>
              <a:t> </a:t>
            </a:r>
            <a:r>
              <a:rPr lang="en-US" sz="2000" dirty="0" err="1" smtClean="0"/>
              <a:t>omogućava</a:t>
            </a:r>
            <a:r>
              <a:rPr lang="en-US" sz="2000" dirty="0" smtClean="0"/>
              <a:t> </a:t>
            </a:r>
            <a:r>
              <a:rPr lang="en-US" sz="2000" dirty="0" err="1" smtClean="0"/>
              <a:t>opštenje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ljudima,održava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neguje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društvene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dodire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osnovni</a:t>
            </a:r>
            <a:r>
              <a:rPr lang="sr-Latn-RS" sz="2000" dirty="0" smtClean="0"/>
              <a:t> </a:t>
            </a:r>
            <a:r>
              <a:rPr lang="en-US" sz="2000" dirty="0" smtClean="0"/>
              <a:t> je </a:t>
            </a:r>
            <a:r>
              <a:rPr lang="en-US" sz="2000" dirty="0" err="1" smtClean="0">
                <a:solidFill>
                  <a:srgbClr val="7030A0"/>
                </a:solidFill>
              </a:rPr>
              <a:t>agens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socijalizacije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/>
              <a:t>ličnosti</a:t>
            </a:r>
            <a:r>
              <a:rPr lang="sr-Latn-CS" sz="2000" dirty="0" smtClean="0"/>
              <a:t>.</a:t>
            </a:r>
          </a:p>
          <a:p>
            <a:pPr marL="514350" indent="-514350" eaLnBrk="1" hangingPunct="1">
              <a:buFontTx/>
              <a:buNone/>
            </a:pPr>
            <a:endParaRPr lang="sr-Latn-CS" sz="2000" dirty="0" smtClean="0"/>
          </a:p>
          <a:p>
            <a:pPr marL="514350" indent="-514350" eaLnBrk="1" hangingPunct="1">
              <a:buFontTx/>
              <a:buNone/>
            </a:pPr>
            <a:endParaRPr lang="sr-Latn-CS" sz="2000" dirty="0" smtClean="0"/>
          </a:p>
          <a:p>
            <a:pPr marL="514350" indent="-514350" eaLnBrk="1" hangingPunct="1">
              <a:buFontTx/>
              <a:buNone/>
            </a:pPr>
            <a:endParaRPr lang="sr-Latn-CS" sz="2000" dirty="0" smtClean="0"/>
          </a:p>
          <a:p>
            <a:pPr marL="514350" indent="-514350" eaLnBrk="1" hangingPunct="1">
              <a:buFont typeface="Arial Black" pitchFamily="34" charset="0"/>
              <a:buAutoNum type="arabicPeriod"/>
            </a:pPr>
            <a:endParaRPr lang="sr-Latn-C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Vigotski 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On  je isticao ključnu ulogu govora u formiranju ličnosti,u socijalizaciji i kognitivnom razvoju</a:t>
            </a:r>
            <a:endParaRPr lang="en-US" dirty="0" smtClean="0"/>
          </a:p>
          <a:p>
            <a:pPr eaLnBrk="1" hangingPunct="1">
              <a:buNone/>
            </a:pPr>
            <a:r>
              <a:rPr lang="sr-Latn-CS" dirty="0" smtClean="0"/>
              <a:t> </a:t>
            </a:r>
          </a:p>
          <a:p>
            <a:pPr eaLnBrk="1" hangingPunct="1"/>
            <a:endParaRPr lang="sr-Latn-CS" dirty="0" smtClean="0"/>
          </a:p>
          <a:p>
            <a:pPr eaLnBrk="1" hangingPunct="1"/>
            <a:r>
              <a:rPr lang="sr-Latn-CS" dirty="0" smtClean="0"/>
              <a:t>“U govoru se nalazi izvor socijalnog ponašanja i svesti”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 rot="5400000" flipV="1">
            <a:off x="2562225" y="2847975"/>
            <a:ext cx="5974080" cy="149733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sz="1800" dirty="0" smtClean="0"/>
              <a:t>Komunikativna funkcija govora i uloga govora u kognitivnom  razvoju</a:t>
            </a:r>
            <a:endParaRPr lang="en-US" sz="1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endParaRPr lang="sr-Latn-CS" dirty="0" smtClean="0"/>
          </a:p>
          <a:p>
            <a:pPr eaLnBrk="1" hangingPunct="1"/>
            <a:endParaRPr lang="sr-Latn-CS" dirty="0" smtClean="0"/>
          </a:p>
          <a:p>
            <a:pPr eaLnBrk="1" hangingPunct="1"/>
            <a:r>
              <a:rPr lang="sr-Latn-CS" sz="2000" dirty="0" smtClean="0"/>
              <a:t>Govor primarno služi za komunikaciju sa okolinom (spoljašnja funkcija jezika)</a:t>
            </a:r>
          </a:p>
          <a:p>
            <a:pPr eaLnBrk="1" hangingPunct="1"/>
            <a:r>
              <a:rPr lang="sr-Latn-CS" sz="2000" dirty="0" smtClean="0"/>
              <a:t>Kasnije govor postaje sredstvo za razvoj pojmova i apstraktnog mišljenja (unutrašnja funkcija jezika)</a:t>
            </a:r>
          </a:p>
          <a:p>
            <a:pPr eaLnBrk="1" hangingPunct="1"/>
            <a:endParaRPr lang="sr-Latn-CS" sz="2000" dirty="0" smtClean="0"/>
          </a:p>
          <a:p>
            <a:pPr eaLnBrk="1" hangingPunct="1"/>
            <a:r>
              <a:rPr lang="sr-Latn-CS" sz="2000" dirty="0" smtClean="0"/>
              <a:t>Ovo je shvatanje </a:t>
            </a:r>
            <a:r>
              <a:rPr lang="sr-Latn-CS" sz="2900" dirty="0" smtClean="0"/>
              <a:t>Lava Vigotskog</a:t>
            </a:r>
            <a:endParaRPr lang="en-US" sz="2900" dirty="0" smtClean="0"/>
          </a:p>
        </p:txBody>
      </p:sp>
      <p:pic>
        <p:nvPicPr>
          <p:cNvPr id="5" name="Picture 12" descr="100_17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600200"/>
            <a:ext cx="2162175" cy="2881313"/>
          </a:xfrm>
          <a:effectLst>
            <a:outerShdw dist="107763" dir="2700000" algn="ctr" rotWithShape="0">
              <a:srgbClr val="996633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KOMUNIKACIJA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“KOMUNIKACIJA JE INTERAKCIJA PUTEM ZNAKOVA” (Rot)</a:t>
            </a:r>
          </a:p>
          <a:p>
            <a:r>
              <a:rPr lang="en-US" dirty="0" smtClean="0"/>
              <a:t>“KOMUNIKACIJA JE RAZMENA ZNA</a:t>
            </a:r>
            <a:r>
              <a:rPr lang="sr-Latn-CS" dirty="0" smtClean="0"/>
              <a:t>Č</a:t>
            </a:r>
            <a:r>
              <a:rPr lang="en-US" dirty="0" smtClean="0"/>
              <a:t>ENJA MEDJU LJUDIMA” (</a:t>
            </a:r>
            <a:r>
              <a:rPr lang="en-US" dirty="0" err="1" smtClean="0"/>
              <a:t>Kre</a:t>
            </a:r>
            <a:r>
              <a:rPr lang="sr-Latn-CS" dirty="0" smtClean="0"/>
              <a:t>č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Kra</a:t>
            </a:r>
            <a:r>
              <a:rPr lang="sr-Latn-CS" dirty="0" smtClean="0"/>
              <a:t>č</a:t>
            </a:r>
            <a:r>
              <a:rPr lang="en-US" dirty="0" err="1" smtClean="0"/>
              <a:t>fild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Komunikacija</a:t>
            </a:r>
            <a:r>
              <a:rPr lang="en-US" dirty="0" smtClean="0"/>
              <a:t> je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preno</a:t>
            </a:r>
            <a:r>
              <a:rPr lang="sr-Latn-RS" dirty="0" smtClean="0"/>
              <a:t>š</a:t>
            </a:r>
            <a:r>
              <a:rPr lang="en-US" dirty="0" err="1" smtClean="0"/>
              <a:t>enja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njihove</a:t>
            </a:r>
            <a:r>
              <a:rPr lang="en-US" dirty="0" smtClean="0"/>
              <a:t> </a:t>
            </a:r>
            <a:r>
              <a:rPr lang="en-US" dirty="0" err="1" smtClean="0"/>
              <a:t>razmene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ostvaruje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znakova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simbola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de</a:t>
            </a:r>
            <a:r>
              <a:rPr lang="sr-Latn-CS" dirty="0" smtClean="0"/>
              <a:t>š</a:t>
            </a:r>
            <a:r>
              <a:rPr lang="en-US" dirty="0" err="1" smtClean="0"/>
              <a:t>ifruju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saznajnom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(</a:t>
            </a:r>
            <a:r>
              <a:rPr lang="en-US" dirty="0" err="1" smtClean="0"/>
              <a:t>Radoman</a:t>
            </a:r>
            <a:r>
              <a:rPr lang="en-US" dirty="0" smtClean="0"/>
              <a:t>)</a:t>
            </a:r>
            <a:endParaRPr lang="sr-Latn-CS" dirty="0" smtClean="0"/>
          </a:p>
          <a:p>
            <a:r>
              <a:rPr lang="sr-Latn-CS" dirty="0" smtClean="0"/>
              <a:t> Kognitivne  sposobnosti i operacije koje učestvuju u komunikaciji kroz procesuiranje informacija i sticanje znanja o svetu    su: percepcija, pažnja, memorisanje, učenje,simbolizacija, rezonovanje, rešavanje intelektualnih problema.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sihologija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Psihologija se bavi opštenjem koje podrazumeva ne samo komuniciranje </a:t>
            </a:r>
            <a:r>
              <a:rPr lang="en-US" dirty="0" err="1" smtClean="0"/>
              <a:t>kognitivnih</a:t>
            </a:r>
            <a:r>
              <a:rPr lang="en-US" dirty="0" smtClean="0"/>
              <a:t> </a:t>
            </a:r>
            <a:r>
              <a:rPr lang="sr-Latn-RS" dirty="0" smtClean="0"/>
              <a:t>informacija već i interakciju, opštenje tj. razmenjivanje emocija, empatiju, uzajamne uticaje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Sugestijom</a:t>
            </a:r>
            <a:r>
              <a:rPr lang="sr-Latn-RS" dirty="0" smtClean="0"/>
              <a:t> itd.</a:t>
            </a:r>
          </a:p>
          <a:p>
            <a:r>
              <a:rPr lang="sr-Latn-RS" dirty="0" smtClean="0"/>
              <a:t>Komunikacija sa drugim ljudima </a:t>
            </a:r>
            <a:r>
              <a:rPr lang="en-US" dirty="0" err="1" smtClean="0"/>
              <a:t>poti</a:t>
            </a:r>
            <a:r>
              <a:rPr lang="sr-Latn-RS" dirty="0" smtClean="0"/>
              <a:t>č</a:t>
            </a:r>
            <a:r>
              <a:rPr lang="en-US" dirty="0" smtClean="0"/>
              <a:t>e</a:t>
            </a:r>
            <a:r>
              <a:rPr lang="sr-Latn-RS" dirty="0" smtClean="0"/>
              <a:t> iz “gregarnog instikta” tj. urođene ljudske potrebe da se komunicira, koja  se posebno pojačava  u situacijama izolacije (npr.zatvorenici u samicama)</a:t>
            </a:r>
          </a:p>
          <a:p>
            <a:r>
              <a:rPr lang="en-US" dirty="0" err="1" smtClean="0"/>
              <a:t>Kro</a:t>
            </a:r>
            <a:r>
              <a:rPr lang="sr-Latn-RS" dirty="0" smtClean="0"/>
              <a:t>z komunikaciju razvija se identitet ličnosti, pojam o sebi, povezivanje i afilijacija prema pojedincima i grupama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Nikola Rot o </a:t>
            </a:r>
            <a:r>
              <a:rPr lang="en-US" dirty="0" err="1" smtClean="0"/>
              <a:t>komunikativnoj</a:t>
            </a:r>
            <a:r>
              <a:rPr lang="en-US" dirty="0" smtClean="0"/>
              <a:t> </a:t>
            </a:r>
            <a:r>
              <a:rPr lang="en-US" dirty="0" err="1" smtClean="0"/>
              <a:t>potrebi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sr-Latn-CS" dirty="0" smtClean="0"/>
              <a:t>„Као изразито социјално биће коме је неопходан контакт с другим особама, човек стално комуницира с људима или замишља комуникацију с њима. Када не комуницира са другима, обраћа се самоме себи, комуницира са собом“, (</a:t>
            </a:r>
            <a:r>
              <a:rPr lang="sr-Latn-CS" i="1" dirty="0" smtClean="0"/>
              <a:t>Знакови и значења</a:t>
            </a:r>
            <a:r>
              <a:rPr lang="sr-Latn-CS" dirty="0" smtClean="0"/>
              <a:t>, стр. 22).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PSIHOLOGIJA </a:t>
            </a:r>
            <a:r>
              <a:rPr lang="sr-Latn-CS" dirty="0" smtClean="0"/>
              <a:t>Č</a:t>
            </a:r>
            <a:r>
              <a:rPr lang="en-US" dirty="0" smtClean="0"/>
              <a:t>ESTO IZU</a:t>
            </a:r>
            <a:r>
              <a:rPr lang="sr-Latn-CS" dirty="0" smtClean="0"/>
              <a:t>Č</a:t>
            </a:r>
            <a:r>
              <a:rPr lang="en-US" dirty="0" smtClean="0"/>
              <a:t>AVA </a:t>
            </a:r>
            <a:r>
              <a:rPr lang="en-US" dirty="0" smtClean="0">
                <a:solidFill>
                  <a:srgbClr val="FF0000"/>
                </a:solidFill>
              </a:rPr>
              <a:t>NORMALNO FUNKCIONISANJE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438400"/>
            <a:ext cx="8153400" cy="3687763"/>
          </a:xfrm>
        </p:spPr>
        <p:txBody>
          <a:bodyPr/>
          <a:lstStyle/>
          <a:p>
            <a:r>
              <a:rPr lang="sr-Latn-CS" dirty="0" smtClean="0"/>
              <a:t>KAO PREDUSLOV RAZUMEVANJA POREMEĆAJA U </a:t>
            </a:r>
            <a:r>
              <a:rPr lang="sr-Latn-RS" dirty="0" smtClean="0"/>
              <a:t>PSIHIČKOM </a:t>
            </a:r>
            <a:r>
              <a:rPr lang="sr-Latn-CS" dirty="0" smtClean="0"/>
              <a:t>FUNKCIONISANJU I PSIHOPATOLOGIJE</a:t>
            </a:r>
            <a:endParaRPr lang="en-US" dirty="0" smtClean="0"/>
          </a:p>
          <a:p>
            <a:r>
              <a:rPr lang="en-US" dirty="0" smtClean="0"/>
              <a:t>TAKO I </a:t>
            </a:r>
            <a:r>
              <a:rPr lang="en-US" dirty="0" smtClean="0">
                <a:solidFill>
                  <a:srgbClr val="FF0000"/>
                </a:solidFill>
              </a:rPr>
              <a:t>PSIHOLOGIJA NORMALNOG FUNKCIONISANJA JEZIKA I KOMUNIKACIJE </a:t>
            </a:r>
            <a:r>
              <a:rPr lang="en-US" dirty="0" smtClean="0"/>
              <a:t>PREDSTAVLJA DOBRU OSNOVU ZA IZU</a:t>
            </a:r>
            <a:r>
              <a:rPr lang="sr-Latn-CS" dirty="0" smtClean="0"/>
              <a:t>Č</a:t>
            </a:r>
            <a:r>
              <a:rPr lang="en-US" dirty="0" smtClean="0"/>
              <a:t>AVANJE PSIHOLOGIJE POREME</a:t>
            </a:r>
            <a:r>
              <a:rPr lang="sr-Latn-CS" dirty="0" smtClean="0"/>
              <a:t>Ć</a:t>
            </a:r>
            <a:r>
              <a:rPr lang="en-US" dirty="0" smtClean="0"/>
              <a:t>AJA JEZIKA I KOMUNIKACIJE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Trebje</a:t>
            </a:r>
            <a:r>
              <a:rPr lang="sr-Latn-RS" dirty="0" smtClean="0"/>
              <a:t>š</a:t>
            </a:r>
            <a:r>
              <a:rPr lang="en-US" dirty="0" err="1" smtClean="0"/>
              <a:t>anin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Tabs o </a:t>
            </a:r>
            <a:r>
              <a:rPr lang="en-US" dirty="0" err="1" smtClean="0"/>
              <a:t>komunikaciji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“</a:t>
            </a:r>
            <a:r>
              <a:rPr lang="en-US" dirty="0" err="1" smtClean="0"/>
              <a:t>Општење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другим</a:t>
            </a:r>
            <a:r>
              <a:rPr lang="en-US" dirty="0" smtClean="0"/>
              <a:t> </a:t>
            </a:r>
            <a:r>
              <a:rPr lang="en-US" dirty="0" err="1" smtClean="0"/>
              <a:t>људима</a:t>
            </a:r>
            <a:r>
              <a:rPr lang="en-US" dirty="0" smtClean="0"/>
              <a:t> </a:t>
            </a:r>
            <a:r>
              <a:rPr lang="en-US" dirty="0" err="1" smtClean="0"/>
              <a:t>неопходно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и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физичко</a:t>
            </a:r>
            <a:r>
              <a:rPr lang="en-US" dirty="0" smtClean="0"/>
              <a:t> и </a:t>
            </a:r>
            <a:r>
              <a:rPr lang="en-US" dirty="0" err="1" smtClean="0"/>
              <a:t>психичко</a:t>
            </a:r>
            <a:r>
              <a:rPr lang="en-US" dirty="0" smtClean="0"/>
              <a:t> </a:t>
            </a:r>
            <a:r>
              <a:rPr lang="en-US" dirty="0" err="1" smtClean="0"/>
              <a:t>благостање</a:t>
            </a:r>
            <a:r>
              <a:rPr lang="en-US" dirty="0" smtClean="0"/>
              <a:t>,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очување</a:t>
            </a:r>
            <a:r>
              <a:rPr lang="en-US" dirty="0" smtClean="0"/>
              <a:t> </a:t>
            </a:r>
            <a:r>
              <a:rPr lang="en-US" dirty="0" err="1" smtClean="0"/>
              <a:t>здравља</a:t>
            </a:r>
            <a:r>
              <a:rPr lang="en-US" dirty="0" smtClean="0"/>
              <a:t> и </a:t>
            </a:r>
            <a:r>
              <a:rPr lang="en-US" dirty="0" err="1" smtClean="0"/>
              <a:t>спокојног</a:t>
            </a:r>
            <a:r>
              <a:rPr lang="en-US" dirty="0" smtClean="0"/>
              <a:t> и </a:t>
            </a:r>
            <a:r>
              <a:rPr lang="en-US" dirty="0" err="1" smtClean="0"/>
              <a:t>дугог</a:t>
            </a:r>
            <a:r>
              <a:rPr lang="en-US" dirty="0" smtClean="0"/>
              <a:t> </a:t>
            </a:r>
            <a:r>
              <a:rPr lang="en-US" dirty="0" err="1" smtClean="0"/>
              <a:t>живота</a:t>
            </a:r>
            <a:r>
              <a:rPr lang="en-US" dirty="0" smtClean="0"/>
              <a:t>. </a:t>
            </a:r>
            <a:r>
              <a:rPr lang="en-US" dirty="0" err="1" smtClean="0"/>
              <a:t>Усамљени</a:t>
            </a:r>
            <a:r>
              <a:rPr lang="en-US" dirty="0" smtClean="0"/>
              <a:t>, </a:t>
            </a:r>
            <a:r>
              <a:rPr lang="en-US" dirty="0" err="1" smtClean="0"/>
              <a:t>социјално</a:t>
            </a:r>
            <a:r>
              <a:rPr lang="en-US" dirty="0" smtClean="0"/>
              <a:t> </a:t>
            </a:r>
            <a:r>
              <a:rPr lang="en-US" dirty="0" err="1" smtClean="0"/>
              <a:t>изоловани</a:t>
            </a:r>
            <a:r>
              <a:rPr lang="en-US" dirty="0" smtClean="0"/>
              <a:t> </a:t>
            </a:r>
            <a:r>
              <a:rPr lang="en-US" dirty="0" err="1" smtClean="0"/>
              <a:t>појединци</a:t>
            </a:r>
            <a:r>
              <a:rPr lang="en-US" dirty="0" smtClean="0"/>
              <a:t> </a:t>
            </a:r>
            <a:r>
              <a:rPr lang="en-US" dirty="0" err="1" smtClean="0"/>
              <a:t>имају</a:t>
            </a:r>
            <a:r>
              <a:rPr lang="en-US" dirty="0" smtClean="0"/>
              <a:t> </a:t>
            </a:r>
            <a:r>
              <a:rPr lang="en-US" dirty="0" err="1" smtClean="0"/>
              <a:t>веће</a:t>
            </a:r>
            <a:r>
              <a:rPr lang="en-US" dirty="0" smtClean="0"/>
              <a:t> </a:t>
            </a:r>
            <a:r>
              <a:rPr lang="en-US" dirty="0" err="1" smtClean="0"/>
              <a:t>шансе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разболе</a:t>
            </a:r>
            <a:r>
              <a:rPr lang="en-US" dirty="0" smtClean="0"/>
              <a:t> и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прерано</a:t>
            </a:r>
            <a:r>
              <a:rPr lang="en-US" dirty="0" smtClean="0"/>
              <a:t> </a:t>
            </a:r>
            <a:r>
              <a:rPr lang="en-US" dirty="0" err="1" smtClean="0"/>
              <a:t>умру</a:t>
            </a:r>
            <a:r>
              <a:rPr lang="en-US" dirty="0" smtClean="0"/>
              <a:t>.</a:t>
            </a:r>
            <a:r>
              <a:rPr lang="sr-Latn-RS" dirty="0" smtClean="0"/>
              <a:t>”</a:t>
            </a:r>
            <a:endParaRPr lang="en-US" dirty="0" smtClean="0"/>
          </a:p>
          <a:p>
            <a:r>
              <a:rPr lang="en-US" dirty="0" smtClean="0"/>
              <a:t> “</a:t>
            </a:r>
            <a:r>
              <a:rPr lang="en-US" dirty="0" err="1" smtClean="0"/>
              <a:t>Комуникација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најважнија</a:t>
            </a:r>
            <a:r>
              <a:rPr lang="en-US" dirty="0" smtClean="0"/>
              <a:t> </a:t>
            </a:r>
            <a:r>
              <a:rPr lang="en-US" dirty="0" err="1" smtClean="0"/>
              <a:t>вештина</a:t>
            </a:r>
            <a:r>
              <a:rPr lang="en-US" dirty="0" smtClean="0"/>
              <a:t> </a:t>
            </a:r>
            <a:r>
              <a:rPr lang="en-US" dirty="0" err="1" smtClean="0"/>
              <a:t>коју</a:t>
            </a:r>
            <a:r>
              <a:rPr lang="en-US" dirty="0" smtClean="0"/>
              <a:t> </a:t>
            </a:r>
            <a:r>
              <a:rPr lang="en-US" dirty="0" err="1" smtClean="0"/>
              <a:t>можете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научите</a:t>
            </a:r>
            <a:r>
              <a:rPr lang="en-US" dirty="0" smtClean="0"/>
              <a:t>!”, </a:t>
            </a:r>
            <a:r>
              <a:rPr lang="en-US" dirty="0" err="1" smtClean="0"/>
              <a:t>тврди</a:t>
            </a:r>
            <a:r>
              <a:rPr lang="en-US" dirty="0" smtClean="0"/>
              <a:t> </a:t>
            </a:r>
            <a:r>
              <a:rPr lang="en-US" dirty="0" err="1" smtClean="0"/>
              <a:t>Табс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Vrste komunikacije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en-US" dirty="0" smtClean="0"/>
              <a:t>K</a:t>
            </a:r>
            <a:r>
              <a:rPr lang="sr-Latn-RS" dirty="0" smtClean="0"/>
              <a:t>omunikacija može da se odvija kao deo poslovne obaveze(službena komunikacija) , a može da služi za druženje, neobavezno “čavrljanje” i relaksaciju. </a:t>
            </a:r>
          </a:p>
          <a:p>
            <a:endParaRPr lang="sr-Latn-RS" dirty="0" smtClean="0"/>
          </a:p>
          <a:p>
            <a:r>
              <a:rPr lang="sr-Latn-RS" dirty="0" smtClean="0"/>
              <a:t>Obe imaju svoje specifične oblike i zakonitosti.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Usmerenost  komunikacije među ljudima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  Komunikacija može biti  :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1. usmerena je na predmet, tj sadržaj opštenja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2. usmerena je na sagovornika  i  odnos sa njim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U nekim slučajevima je važniji sadržaj ,a u nekima odnos sa sagovornikom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arakter komunikacije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Z</a:t>
            </a:r>
            <a:r>
              <a:rPr lang="sr-Latn-RS" dirty="0" smtClean="0"/>
              <a:t>avisi od cilja opštenja a ciljevi mogu biti različiti i mnogobrojni, otvoreno vidljivi ili skriveni:</a:t>
            </a:r>
          </a:p>
          <a:p>
            <a:pPr>
              <a:buFontTx/>
              <a:buChar char="-"/>
            </a:pPr>
            <a:r>
              <a:rPr lang="en-US" dirty="0" smtClean="0"/>
              <a:t>D</a:t>
            </a:r>
            <a:r>
              <a:rPr lang="sr-Latn-RS" dirty="0" smtClean="0"/>
              <a:t>obijanje informacija</a:t>
            </a:r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sr-Latn-RS" dirty="0" smtClean="0"/>
              <a:t>ostizanje kooperacije</a:t>
            </a:r>
          </a:p>
          <a:p>
            <a:pPr>
              <a:buFontTx/>
              <a:buChar char="-"/>
            </a:pPr>
            <a:r>
              <a:rPr lang="sr-Latn-RS" dirty="0" smtClean="0"/>
              <a:t>Pokazivanje neprijateljskih osećanja i nastojanja ( npr. zastrašivanje)</a:t>
            </a:r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sr-Latn-RS" dirty="0" smtClean="0"/>
              <a:t>okazivanje prijateljskih osećanja i nastojanja</a:t>
            </a:r>
          </a:p>
          <a:p>
            <a:pPr>
              <a:buFontTx/>
              <a:buChar char="-"/>
            </a:pPr>
            <a:r>
              <a:rPr lang="en-US" dirty="0" smtClean="0"/>
              <a:t>R</a:t>
            </a:r>
            <a:r>
              <a:rPr lang="sr-Latn-RS" dirty="0" smtClean="0"/>
              <a:t>azmena ljubavnih poruka</a:t>
            </a:r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sr-Latn-RS" dirty="0" smtClean="0"/>
              <a:t>otreba da se neko oraspoloži</a:t>
            </a:r>
          </a:p>
          <a:p>
            <a:pPr>
              <a:buFontTx/>
              <a:buChar char="-"/>
            </a:pPr>
            <a:r>
              <a:rPr lang="sr-Latn-RS" dirty="0" smtClean="0"/>
              <a:t>Potreba da se drugom pomogne ili traženje pomoći</a:t>
            </a:r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sr-Latn-RS" dirty="0" smtClean="0"/>
              <a:t>oziv na zajedničku akciju</a:t>
            </a:r>
          </a:p>
          <a:p>
            <a:pPr>
              <a:buFontTx/>
              <a:buChar char="-"/>
            </a:pPr>
            <a:r>
              <a:rPr lang="sr-Latn-RS" dirty="0" smtClean="0"/>
              <a:t>Izvlačenje neke koristi           itd.</a:t>
            </a:r>
          </a:p>
          <a:p>
            <a:pPr>
              <a:buFontTx/>
              <a:buChar char="-"/>
            </a:pPr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Komunikacija</a:t>
            </a:r>
            <a:r>
              <a:rPr lang="en-US" smtClean="0"/>
              <a:t> </a:t>
            </a:r>
            <a:r>
              <a:rPr lang="en-US" err="1" smtClean="0"/>
              <a:t>kao</a:t>
            </a:r>
            <a:r>
              <a:rPr lang="en-US" smtClean="0"/>
              <a:t> </a:t>
            </a:r>
            <a:r>
              <a:rPr lang="en-US" err="1" smtClean="0"/>
              <a:t>vrsta</a:t>
            </a:r>
            <a:r>
              <a:rPr lang="en-US" smtClean="0"/>
              <a:t> </a:t>
            </a:r>
            <a:r>
              <a:rPr lang="en-US" err="1" smtClean="0"/>
              <a:t>interakcije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Nikola Rot: KOMUNIKACIJA JE VRSTA INTERAKCIJE PRI KOJOJ SE OBRA</a:t>
            </a:r>
            <a:r>
              <a:rPr lang="sr-Latn-CS" dirty="0" smtClean="0"/>
              <a:t>Ć</a:t>
            </a:r>
            <a:r>
              <a:rPr lang="en-US" dirty="0" smtClean="0"/>
              <a:t>A PA</a:t>
            </a:r>
            <a:r>
              <a:rPr lang="sr-Latn-CS" dirty="0" smtClean="0"/>
              <a:t>Ž</a:t>
            </a:r>
            <a:r>
              <a:rPr lang="en-US" dirty="0" smtClean="0"/>
              <a:t>NJA NA TO</a:t>
            </a:r>
            <a:r>
              <a:rPr lang="sr-Latn-RS" dirty="0" smtClean="0"/>
              <a:t>,</a:t>
            </a:r>
            <a:r>
              <a:rPr lang="en-US" dirty="0" smtClean="0"/>
              <a:t> KAKO NA ZNAKOVE KOJE EMITUJE JEDNA JEDINKA REAGUJE DRUGA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sihološki tretman komunikacije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en-US" dirty="0" smtClean="0"/>
              <a:t>K</a:t>
            </a:r>
            <a:r>
              <a:rPr lang="sr-Latn-RS" dirty="0" smtClean="0"/>
              <a:t>ao i jezik može se tretirati kao kompleksni složaj sposobnosti i veština za opštenje</a:t>
            </a:r>
          </a:p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K</a:t>
            </a:r>
            <a:r>
              <a:rPr lang="sr-Latn-RS" dirty="0" smtClean="0"/>
              <a:t>ao vrsta ponašanja koja je pod velikim uplivom učenja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Komunikativna sposobnost (kompetencija)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o je sposobnost upućivanja i primanja verbalnih i neverbalnih poruka i sposobnost da se uspostavi i održi komunikacija</a:t>
            </a:r>
            <a:r>
              <a:rPr lang="en-US" dirty="0" smtClean="0"/>
              <a:t>.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r-Latn-RS" dirty="0" smtClean="0"/>
              <a:t>č</a:t>
            </a:r>
            <a:r>
              <a:rPr lang="en-US" dirty="0" err="1" smtClean="0"/>
              <a:t>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sr-Latn-RS" dirty="0" smtClean="0"/>
              <a:t>setu organskih i psihičkih predispozicija, podrazumeva jezičko znanje, znanje o kulturi i interakcione veštine (Radoman 2015)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To je kompleksna sposobnost sastavljena od niza</a:t>
            </a:r>
          </a:p>
          <a:p>
            <a:pPr>
              <a:buNone/>
            </a:pPr>
            <a:r>
              <a:rPr lang="sr-Latn-RS" dirty="0" smtClean="0"/>
              <a:t>subsposobnosti i veština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STRUKTURA </a:t>
            </a:r>
            <a:r>
              <a:rPr lang="en-US" dirty="0" smtClean="0"/>
              <a:t>KOMUNIKATIVN</a:t>
            </a:r>
            <a:r>
              <a:rPr lang="sr-Latn-RS" dirty="0" smtClean="0"/>
              <a:t>E</a:t>
            </a:r>
            <a:r>
              <a:rPr lang="en-US" dirty="0" smtClean="0"/>
              <a:t> KOMPETENCIJ</a:t>
            </a:r>
            <a:r>
              <a:rPr lang="sr-Latn-RS" dirty="0" smtClean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Organske</a:t>
            </a:r>
            <a:r>
              <a:rPr lang="en-US" b="1" dirty="0" smtClean="0"/>
              <a:t> </a:t>
            </a:r>
            <a:r>
              <a:rPr lang="en-US" b="1" dirty="0" err="1" smtClean="0"/>
              <a:t>predispozicije</a:t>
            </a:r>
            <a:r>
              <a:rPr lang="en-US" dirty="0" smtClean="0"/>
              <a:t> </a:t>
            </a:r>
            <a:r>
              <a:rPr lang="en-US" dirty="0" err="1" smtClean="0"/>
              <a:t>fiziolo</a:t>
            </a:r>
            <a:r>
              <a:rPr lang="sr-Latn-RS" dirty="0" smtClean="0"/>
              <a:t>š</a:t>
            </a:r>
            <a:r>
              <a:rPr lang="en-US" dirty="0" err="1" smtClean="0"/>
              <a:t>ko,anatomska</a:t>
            </a:r>
            <a:r>
              <a:rPr lang="en-US" dirty="0" smtClean="0"/>
              <a:t>, </a:t>
            </a:r>
            <a:r>
              <a:rPr lang="en-US" dirty="0" err="1" smtClean="0"/>
              <a:t>neurolo</a:t>
            </a:r>
            <a:r>
              <a:rPr lang="sr-Latn-RS" dirty="0" smtClean="0"/>
              <a:t>š</a:t>
            </a:r>
            <a:r>
              <a:rPr lang="en-US" dirty="0" smtClean="0"/>
              <a:t>ka </a:t>
            </a:r>
            <a:r>
              <a:rPr lang="en-US" dirty="0" err="1" smtClean="0"/>
              <a:t>intaktnost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zrelost</a:t>
            </a:r>
            <a:r>
              <a:rPr lang="en-US" dirty="0" smtClean="0"/>
              <a:t> </a:t>
            </a:r>
            <a:r>
              <a:rPr lang="en-US" dirty="0" err="1" smtClean="0"/>
              <a:t>organa</a:t>
            </a:r>
            <a:r>
              <a:rPr lang="en-US" dirty="0" smtClean="0"/>
              <a:t> </a:t>
            </a:r>
            <a:r>
              <a:rPr lang="en-US" dirty="0" err="1" smtClean="0"/>
              <a:t>sluha,vida,govor</a:t>
            </a:r>
            <a:r>
              <a:rPr lang="sr-Latn-RS" dirty="0" smtClean="0"/>
              <a:t>a,</a:t>
            </a:r>
            <a:r>
              <a:rPr lang="en-US" dirty="0" smtClean="0"/>
              <a:t> </a:t>
            </a:r>
            <a:r>
              <a:rPr lang="en-US" dirty="0" err="1" smtClean="0"/>
              <a:t>motorike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Psih</a:t>
            </a:r>
            <a:r>
              <a:rPr lang="sr-Latn-RS" b="1" dirty="0" smtClean="0"/>
              <a:t>ič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predispozicije</a:t>
            </a:r>
            <a:r>
              <a:rPr lang="en-US" b="1" dirty="0" smtClean="0"/>
              <a:t> </a:t>
            </a:r>
            <a:r>
              <a:rPr lang="sr-Latn-RS" b="1" dirty="0" smtClean="0"/>
              <a:t>: </a:t>
            </a:r>
            <a:r>
              <a:rPr lang="sr-Latn-RS" dirty="0" smtClean="0"/>
              <a:t>opažanje,</a:t>
            </a:r>
            <a:r>
              <a:rPr lang="en-US" dirty="0" err="1" smtClean="0"/>
              <a:t>inteligencija</a:t>
            </a:r>
            <a:r>
              <a:rPr lang="en-US" dirty="0" smtClean="0"/>
              <a:t>, pa</a:t>
            </a:r>
            <a:r>
              <a:rPr lang="sr-Latn-RS" dirty="0" smtClean="0"/>
              <a:t>ž</a:t>
            </a:r>
            <a:r>
              <a:rPr lang="en-US" dirty="0" err="1" smtClean="0"/>
              <a:t>nja</a:t>
            </a:r>
            <a:r>
              <a:rPr lang="en-US" dirty="0" smtClean="0"/>
              <a:t> </a:t>
            </a:r>
            <a:r>
              <a:rPr lang="en-US" dirty="0" err="1" smtClean="0"/>
              <a:t>pam</a:t>
            </a:r>
            <a:r>
              <a:rPr lang="sr-Latn-RS" dirty="0" smtClean="0"/>
              <a:t>ć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 err="1" smtClean="0"/>
              <a:t>motivacija</a:t>
            </a:r>
            <a:r>
              <a:rPr lang="en-US" dirty="0" smtClean="0"/>
              <a:t> ,</a:t>
            </a:r>
            <a:r>
              <a:rPr lang="en-US" dirty="0" err="1" smtClean="0"/>
              <a:t>emocionalna</a:t>
            </a:r>
            <a:r>
              <a:rPr lang="en-US" dirty="0" smtClean="0"/>
              <a:t> </a:t>
            </a:r>
            <a:r>
              <a:rPr lang="en-US" dirty="0" err="1" smtClean="0"/>
              <a:t>uravn</a:t>
            </a:r>
            <a:r>
              <a:rPr lang="sr-Latn-RS" dirty="0" smtClean="0"/>
              <a:t>oteženost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err="1" smtClean="0"/>
              <a:t>Jezi</a:t>
            </a:r>
            <a:r>
              <a:rPr lang="sr-Latn-RS" b="1" dirty="0" smtClean="0"/>
              <a:t>č</a:t>
            </a:r>
            <a:r>
              <a:rPr lang="en-US" b="1" dirty="0" err="1" smtClean="0"/>
              <a:t>ko</a:t>
            </a:r>
            <a:r>
              <a:rPr lang="en-US" b="1" dirty="0" smtClean="0"/>
              <a:t> </a:t>
            </a:r>
            <a:r>
              <a:rPr lang="en-US" b="1" dirty="0" err="1" smtClean="0"/>
              <a:t>znanje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fonetska</a:t>
            </a:r>
            <a:r>
              <a:rPr lang="en-US" dirty="0" smtClean="0"/>
              <a:t> </a:t>
            </a:r>
            <a:r>
              <a:rPr lang="en-US" dirty="0" err="1" smtClean="0"/>
              <a:t>organizovanost,re</a:t>
            </a:r>
            <a:r>
              <a:rPr lang="sr-Latn-RS" dirty="0" smtClean="0"/>
              <a:t>č</a:t>
            </a:r>
            <a:r>
              <a:rPr lang="en-US" dirty="0" err="1" smtClean="0"/>
              <a:t>nik</a:t>
            </a:r>
            <a:r>
              <a:rPr lang="en-US" dirty="0" smtClean="0"/>
              <a:t>, </a:t>
            </a:r>
            <a:r>
              <a:rPr lang="en-US" dirty="0" err="1" smtClean="0"/>
              <a:t>gramatika</a:t>
            </a:r>
            <a:r>
              <a:rPr lang="en-US" dirty="0" smtClean="0"/>
              <a:t>, </a:t>
            </a:r>
            <a:r>
              <a:rPr lang="en-US" dirty="0" err="1" smtClean="0"/>
              <a:t>semantika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Interakcione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sr-Latn-RS" b="1" dirty="0" smtClean="0"/>
              <a:t>š</a:t>
            </a:r>
            <a:r>
              <a:rPr lang="en-US" b="1" dirty="0" smtClean="0"/>
              <a:t>tine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sr-Latn-RS" dirty="0" smtClean="0"/>
              <a:t>š</a:t>
            </a:r>
            <a:r>
              <a:rPr lang="en-US" dirty="0" smtClean="0"/>
              <a:t>tine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, </a:t>
            </a:r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komunikativne</a:t>
            </a:r>
            <a:r>
              <a:rPr lang="en-US" dirty="0" smtClean="0"/>
              <a:t> </a:t>
            </a:r>
            <a:r>
              <a:rPr lang="en-US" dirty="0" err="1" smtClean="0"/>
              <a:t>situacije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sagovornika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Znanje</a:t>
            </a:r>
            <a:r>
              <a:rPr lang="en-US" b="1" dirty="0" smtClean="0"/>
              <a:t> o </a:t>
            </a:r>
            <a:r>
              <a:rPr lang="en-US" b="1" dirty="0" err="1" smtClean="0"/>
              <a:t>kulturi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, </a:t>
            </a:r>
            <a:r>
              <a:rPr lang="en-US" dirty="0" err="1" smtClean="0"/>
              <a:t>stavovi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norme</a:t>
            </a:r>
            <a:r>
              <a:rPr lang="en-US" dirty="0" smtClean="0"/>
              <a:t>, </a:t>
            </a:r>
            <a:r>
              <a:rPr lang="en-US" dirty="0" err="1" smtClean="0"/>
              <a:t>obicaji</a:t>
            </a:r>
            <a:r>
              <a:rPr lang="en-US" dirty="0" smtClean="0"/>
              <a:t>, </a:t>
            </a:r>
            <a:r>
              <a:rPr lang="en-US" dirty="0" err="1" smtClean="0"/>
              <a:t>znanje</a:t>
            </a:r>
            <a:r>
              <a:rPr lang="en-US" dirty="0" smtClean="0"/>
              <a:t> o </a:t>
            </a:r>
            <a:r>
              <a:rPr lang="en-US" dirty="0" err="1" smtClean="0"/>
              <a:t>na</a:t>
            </a:r>
            <a:r>
              <a:rPr lang="sr-Latn-RS" dirty="0" smtClean="0"/>
              <a:t>č</a:t>
            </a:r>
            <a:r>
              <a:rPr lang="en-US" dirty="0" err="1" smtClean="0"/>
              <a:t>inim</a:t>
            </a:r>
            <a:r>
              <a:rPr lang="en-US" dirty="0" smtClean="0"/>
              <a:t> </a:t>
            </a:r>
            <a:r>
              <a:rPr lang="en-US" dirty="0" err="1" smtClean="0"/>
              <a:t>preno</a:t>
            </a:r>
            <a:r>
              <a:rPr lang="sr-Latn-RS" dirty="0" smtClean="0"/>
              <a:t>š</a:t>
            </a:r>
            <a:r>
              <a:rPr lang="en-US" dirty="0" err="1" smtClean="0"/>
              <a:t>enja</a:t>
            </a:r>
            <a:r>
              <a:rPr lang="en-US" dirty="0" smtClean="0"/>
              <a:t> </a:t>
            </a:r>
            <a:r>
              <a:rPr lang="en-US" dirty="0" err="1" smtClean="0"/>
              <a:t>poruke</a:t>
            </a:r>
            <a:r>
              <a:rPr lang="sr-Latn-RS" dirty="0" smtClean="0"/>
              <a:t> (npr.elektronske tehnologije)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KOMUNIKATIVNE KOMPETENCIJE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666" y="1860822"/>
            <a:ext cx="5666667" cy="43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 Oblik  komunikacije i struktura poruke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14375" y="1643063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400" dirty="0" smtClean="0"/>
              <a:t>Proces komunikacije smatra se elementarnim među živim bićima</a:t>
            </a:r>
            <a:r>
              <a:rPr lang="en-US" sz="2400" dirty="0" smtClean="0"/>
              <a:t>.</a:t>
            </a:r>
            <a:r>
              <a:rPr lang="sl-SI" sz="2400" dirty="0" smtClean="0"/>
              <a:t> </a:t>
            </a:r>
            <a:r>
              <a:rPr lang="en-US" sz="2400" dirty="0" smtClean="0"/>
              <a:t>N</a:t>
            </a:r>
            <a:r>
              <a:rPr lang="sl-SI" sz="2400" dirty="0" smtClean="0"/>
              <a:t>ačin na koji se ona ostvaruje među ljudima  pretežno je verbalan i smatra se ključnim u razvijanju civilizacije </a:t>
            </a:r>
            <a:endParaRPr lang="sr-Latn-C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400" dirty="0" smtClean="0"/>
              <a:t> Istraživanja pokazuju da se poruka koju prenosimo tokom komunikacije među ljudima sastoji 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400" dirty="0" smtClean="0"/>
              <a:t>verbalnog dela, vizuelne impresije i tona glasa kojim</a:t>
            </a:r>
            <a:r>
              <a:rPr lang="sl-SI" sz="2400" b="1" i="1" dirty="0" smtClean="0"/>
              <a:t> </a:t>
            </a:r>
            <a:r>
              <a:rPr lang="sl-SI" sz="2400" dirty="0" smtClean="0"/>
              <a:t>je izgovorena. Kod gluvih ona sadrži samo gestovnu (znakovnu) ekspresiju i event telesno držanje koji se vizuelno opažaju od strane sagovornika</a:t>
            </a:r>
            <a:endParaRPr lang="sr-Latn-C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000" dirty="0" smtClean="0"/>
              <a:t>Prema psihološkim istraživanjima 7 % emocionalnog značenja izrazimo rečima a ostatak emocionalnih značenja neverbalno </a:t>
            </a:r>
            <a:endParaRPr lang="sr-Latn-C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dirty="0" smtClean="0"/>
              <a:t> </a:t>
            </a:r>
            <a:endParaRPr lang="sr-Latn-C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BITNA KARAKTERISTIKA JEZIKA I KOMUNIKACIJE JE: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 SE SLU</a:t>
            </a:r>
            <a:r>
              <a:rPr lang="sr-Latn-CS" sz="3200" dirty="0" smtClean="0"/>
              <a:t>Ž</a:t>
            </a:r>
            <a:r>
              <a:rPr lang="en-US" sz="3200" dirty="0" smtClean="0"/>
              <a:t>E</a:t>
            </a:r>
            <a:r>
              <a:rPr lang="en-US" sz="3200" b="1" dirty="0" smtClean="0">
                <a:solidFill>
                  <a:srgbClr val="FFC000"/>
                </a:solidFill>
              </a:rPr>
              <a:t>  </a:t>
            </a:r>
            <a:r>
              <a:rPr lang="en-US" sz="3200" b="1" dirty="0" smtClean="0">
                <a:solidFill>
                  <a:srgbClr val="00B0F0"/>
                </a:solidFill>
              </a:rPr>
              <a:t>ZNAKOM</a:t>
            </a:r>
          </a:p>
          <a:p>
            <a:r>
              <a:rPr lang="en-US" sz="3200" dirty="0" smtClean="0"/>
              <a:t>OSNOVNA KARAKTERISTIKA ZNAKA JESTE DA UKAZUJE NA NE</a:t>
            </a:r>
            <a:r>
              <a:rPr lang="sr-Latn-CS" sz="3200" dirty="0" smtClean="0"/>
              <a:t>Š</a:t>
            </a:r>
            <a:r>
              <a:rPr lang="en-US" sz="3200" dirty="0" smtClean="0"/>
              <a:t>TO DRUGO </a:t>
            </a:r>
            <a:r>
              <a:rPr lang="en-US" sz="3200" dirty="0" err="1" smtClean="0"/>
              <a:t>tj</a:t>
            </a:r>
            <a:r>
              <a:rPr lang="en-US" sz="3200" dirty="0" smtClean="0"/>
              <a:t>. STOJI UMESTO NE</a:t>
            </a:r>
            <a:r>
              <a:rPr lang="sr-Latn-CS" sz="3200" dirty="0" smtClean="0"/>
              <a:t>Č</a:t>
            </a:r>
            <a:r>
              <a:rPr lang="en-US" sz="3200" dirty="0" smtClean="0"/>
              <a:t>EG DRUGOG (“STAT ALIQUID PRO ALIQUO”)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DVE VRSTE ZNAKOVA: 1.</a:t>
            </a:r>
            <a:r>
              <a:rPr lang="en-US" sz="3200" b="1" dirty="0" smtClean="0">
                <a:solidFill>
                  <a:srgbClr val="00B0F0"/>
                </a:solidFill>
              </a:rPr>
              <a:t>SIMBOLI</a:t>
            </a:r>
            <a:r>
              <a:rPr lang="en-US" sz="3200" dirty="0" smtClean="0"/>
              <a:t> 2.</a:t>
            </a:r>
            <a:r>
              <a:rPr lang="en-US" sz="3200" b="1" dirty="0" smtClean="0">
                <a:solidFill>
                  <a:srgbClr val="00B0F0"/>
                </a:solidFill>
              </a:rPr>
              <a:t>SIGNALI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теорија</a:t>
            </a:r>
            <a:r>
              <a:rPr lang="en-US" b="1" dirty="0" smtClean="0"/>
              <a:t> </a:t>
            </a:r>
            <a:r>
              <a:rPr lang="en-US" b="1" dirty="0" err="1" smtClean="0"/>
              <a:t>информације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Процес</a:t>
            </a:r>
            <a:r>
              <a:rPr lang="en-US" b="1" dirty="0" smtClean="0"/>
              <a:t> </a:t>
            </a:r>
            <a:r>
              <a:rPr lang="en-US" b="1" dirty="0" err="1" smtClean="0"/>
              <a:t>размене</a:t>
            </a:r>
            <a:r>
              <a:rPr lang="en-US" b="1" dirty="0" smtClean="0"/>
              <a:t> </a:t>
            </a:r>
            <a:r>
              <a:rPr lang="en-US" b="1" dirty="0" err="1" smtClean="0"/>
              <a:t>порука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err="1" smtClean="0"/>
              <a:t>Теорија</a:t>
            </a:r>
            <a:r>
              <a:rPr lang="en-US" dirty="0" smtClean="0"/>
              <a:t> </a:t>
            </a:r>
            <a:r>
              <a:rPr lang="en-US" dirty="0" err="1" smtClean="0"/>
              <a:t>информације</a:t>
            </a:r>
            <a:r>
              <a:rPr lang="en-US" dirty="0" smtClean="0"/>
              <a:t> </a:t>
            </a:r>
            <a:r>
              <a:rPr lang="en-US" dirty="0" err="1" smtClean="0"/>
              <a:t>представља</a:t>
            </a:r>
            <a:r>
              <a:rPr lang="en-US" dirty="0" smtClean="0"/>
              <a:t> </a:t>
            </a:r>
            <a:r>
              <a:rPr lang="en-US" dirty="0" err="1" smtClean="0"/>
              <a:t>модел</a:t>
            </a:r>
            <a:r>
              <a:rPr lang="en-US" dirty="0" smtClean="0"/>
              <a:t>  </a:t>
            </a:r>
            <a:r>
              <a:rPr lang="en-US" dirty="0" err="1" smtClean="0"/>
              <a:t>процеса</a:t>
            </a:r>
            <a:r>
              <a:rPr lang="en-US" dirty="0" smtClean="0"/>
              <a:t> </a:t>
            </a:r>
            <a:r>
              <a:rPr lang="en-US" dirty="0" err="1" smtClean="0"/>
              <a:t>комуникације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подразумева</a:t>
            </a:r>
            <a:r>
              <a:rPr lang="en-US" dirty="0" smtClean="0"/>
              <a:t> </a:t>
            </a:r>
            <a:r>
              <a:rPr lang="en-US" dirty="0" err="1" smtClean="0"/>
              <a:t>одашиљање</a:t>
            </a:r>
            <a:r>
              <a:rPr lang="en-US" dirty="0" smtClean="0"/>
              <a:t>, </a:t>
            </a:r>
            <a:r>
              <a:rPr lang="en-US" dirty="0" err="1" smtClean="0"/>
              <a:t>преношење</a:t>
            </a:r>
            <a:r>
              <a:rPr lang="en-US" dirty="0" smtClean="0"/>
              <a:t>, </a:t>
            </a:r>
            <a:r>
              <a:rPr lang="en-US" dirty="0" err="1" smtClean="0"/>
              <a:t>прераду</a:t>
            </a:r>
            <a:r>
              <a:rPr lang="en-US" dirty="0" smtClean="0"/>
              <a:t> (</a:t>
            </a:r>
            <a:r>
              <a:rPr lang="en-US" dirty="0" err="1" smtClean="0"/>
              <a:t>енкодирање</a:t>
            </a:r>
            <a:r>
              <a:rPr lang="en-US" dirty="0" smtClean="0"/>
              <a:t>), </a:t>
            </a:r>
            <a:r>
              <a:rPr lang="en-US" dirty="0" err="1" smtClean="0"/>
              <a:t>пријем</a:t>
            </a:r>
            <a:r>
              <a:rPr lang="en-US" dirty="0" smtClean="0"/>
              <a:t> и </a:t>
            </a:r>
            <a:r>
              <a:rPr lang="en-US" dirty="0" err="1" smtClean="0"/>
              <a:t>дешифровањe</a:t>
            </a:r>
            <a:r>
              <a:rPr lang="en-US" dirty="0" smtClean="0"/>
              <a:t> (</a:t>
            </a:r>
            <a:r>
              <a:rPr lang="en-US" dirty="0" err="1" smtClean="0"/>
              <a:t>декодирања</a:t>
            </a:r>
            <a:r>
              <a:rPr lang="en-US" dirty="0" smtClean="0"/>
              <a:t>) </a:t>
            </a:r>
            <a:r>
              <a:rPr lang="en-US" dirty="0" err="1" smtClean="0"/>
              <a:t>поруке</a:t>
            </a:r>
            <a:r>
              <a:rPr lang="en-US" dirty="0" smtClean="0"/>
              <a:t> </a:t>
            </a:r>
            <a:r>
              <a:rPr lang="en-US" dirty="0" err="1" smtClean="0"/>
              <a:t>претворене</a:t>
            </a:r>
            <a:r>
              <a:rPr lang="en-US" dirty="0" smtClean="0"/>
              <a:t> у </a:t>
            </a:r>
            <a:r>
              <a:rPr lang="en-US" dirty="0" err="1" smtClean="0"/>
              <a:t>низ</a:t>
            </a:r>
            <a:r>
              <a:rPr lang="en-US" dirty="0" smtClean="0"/>
              <a:t> </a:t>
            </a:r>
            <a:r>
              <a:rPr lang="en-US" dirty="0" err="1" smtClean="0"/>
              <a:t>кодова</a:t>
            </a:r>
            <a:r>
              <a:rPr lang="en-US" dirty="0" smtClean="0"/>
              <a:t> (</a:t>
            </a:r>
            <a:r>
              <a:rPr lang="en-US" dirty="0" err="1" smtClean="0"/>
              <a:t>симбола</a:t>
            </a:r>
            <a:r>
              <a:rPr lang="en-US" dirty="0" smtClean="0"/>
              <a:t> – </a:t>
            </a:r>
            <a:r>
              <a:rPr lang="en-US" dirty="0" err="1" smtClean="0"/>
              <a:t>слово</a:t>
            </a:r>
            <a:r>
              <a:rPr lang="en-US" dirty="0" smtClean="0"/>
              <a:t>, </a:t>
            </a:r>
            <a:r>
              <a:rPr lang="sr-Cyrl-RS" dirty="0" smtClean="0"/>
              <a:t>реч, </a:t>
            </a:r>
            <a:r>
              <a:rPr lang="en-US" dirty="0" err="1" smtClean="0"/>
              <a:t>гест</a:t>
            </a:r>
            <a:r>
              <a:rPr lang="sr-Latn-RS" dirty="0" smtClean="0"/>
              <a:t>, </a:t>
            </a:r>
            <a:r>
              <a:rPr lang="sr-Cyrl-RS" dirty="0" smtClean="0"/>
              <a:t>цртеж</a:t>
            </a:r>
            <a:r>
              <a:rPr lang="en-US" dirty="0" smtClean="0"/>
              <a:t>). </a:t>
            </a:r>
          </a:p>
          <a:p>
            <a:r>
              <a:rPr lang="en-US" b="1" i="1" dirty="0" err="1" smtClean="0"/>
              <a:t>Основн</a:t>
            </a:r>
            <a:r>
              <a:rPr lang="sr-Cyrl-RS" b="1" i="1" dirty="0" smtClean="0"/>
              <a:t>е сегменте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комуникације</a:t>
            </a:r>
            <a:r>
              <a:rPr lang="en-US" b="1" i="1" dirty="0" smtClean="0"/>
              <a:t> </a:t>
            </a:r>
            <a:r>
              <a:rPr lang="en-US" b="1" i="1" dirty="0" err="1" smtClean="0"/>
              <a:t>чине</a:t>
            </a:r>
            <a:r>
              <a:rPr lang="en-US" dirty="0" smtClean="0"/>
              <a:t>: </a:t>
            </a:r>
          </a:p>
          <a:p>
            <a:r>
              <a:rPr lang="en-US" i="1" dirty="0" err="1" smtClean="0"/>
              <a:t>Пошиљалац</a:t>
            </a:r>
            <a:r>
              <a:rPr lang="en-US" i="1" dirty="0" smtClean="0"/>
              <a:t> – </a:t>
            </a:r>
            <a:r>
              <a:rPr lang="en-US" i="1" dirty="0" err="1" smtClean="0"/>
              <a:t>канал</a:t>
            </a:r>
            <a:r>
              <a:rPr lang="en-US" i="1" dirty="0" smtClean="0"/>
              <a:t> </a:t>
            </a:r>
            <a:r>
              <a:rPr lang="en-US" i="1" dirty="0" err="1" smtClean="0"/>
              <a:t>комуникације</a:t>
            </a:r>
            <a:r>
              <a:rPr lang="en-US" i="1" dirty="0" smtClean="0"/>
              <a:t> - </a:t>
            </a:r>
            <a:r>
              <a:rPr lang="en-US" i="1" dirty="0" err="1" smtClean="0"/>
              <a:t>порука</a:t>
            </a:r>
            <a:r>
              <a:rPr lang="en-US" i="1" dirty="0" smtClean="0"/>
              <a:t>– /</a:t>
            </a:r>
            <a:r>
              <a:rPr lang="en-US" i="1" dirty="0" err="1" smtClean="0"/>
              <a:t>шум</a:t>
            </a:r>
            <a:r>
              <a:rPr lang="en-US" i="1" dirty="0" smtClean="0"/>
              <a:t>/ - </a:t>
            </a:r>
            <a:r>
              <a:rPr lang="en-US" i="1" dirty="0" err="1" smtClean="0"/>
              <a:t>прималац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</a:t>
            </a:r>
            <a:r>
              <a:rPr lang="sr-Latn-RS" dirty="0" smtClean="0"/>
              <a:t>eoretičari i postavke t</a:t>
            </a:r>
            <a:r>
              <a:rPr lang="en-US" dirty="0" err="1" smtClean="0"/>
              <a:t>eorij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informacij</a:t>
            </a:r>
            <a:r>
              <a:rPr lang="sr-Cyrl-RS" dirty="0" smtClean="0"/>
              <a:t>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err="1" smtClean="0"/>
              <a:t>Š</a:t>
            </a:r>
            <a:r>
              <a:rPr lang="en-US" err="1" smtClean="0"/>
              <a:t>enon</a:t>
            </a:r>
            <a:r>
              <a:rPr lang="en-US" smtClean="0"/>
              <a:t> - </a:t>
            </a:r>
            <a:r>
              <a:rPr lang="en-US" err="1" smtClean="0"/>
              <a:t>Viverov</a:t>
            </a:r>
            <a:r>
              <a:rPr lang="en-US" smtClean="0"/>
              <a:t> model </a:t>
            </a:r>
            <a:r>
              <a:rPr lang="en-US" err="1" smtClean="0"/>
              <a:t>komunikacije</a:t>
            </a:r>
            <a:r>
              <a:rPr lang="en-US" smtClean="0"/>
              <a:t> (izvor,oda</a:t>
            </a:r>
            <a:r>
              <a:rPr lang="sr-Latn-CS" smtClean="0"/>
              <a:t>š</a:t>
            </a:r>
            <a:r>
              <a:rPr lang="en-US" smtClean="0"/>
              <a:t>ilja</a:t>
            </a:r>
            <a:r>
              <a:rPr lang="sr-Latn-CS" smtClean="0"/>
              <a:t>o</a:t>
            </a:r>
            <a:r>
              <a:rPr lang="en-US" smtClean="0"/>
              <a:t>c,kanal </a:t>
            </a:r>
            <a:r>
              <a:rPr lang="en-US" err="1" smtClean="0"/>
              <a:t>prijemnik</a:t>
            </a:r>
            <a:r>
              <a:rPr lang="en-US" smtClean="0"/>
              <a:t>, odredi</a:t>
            </a:r>
            <a:r>
              <a:rPr lang="sr-Latn-CS" smtClean="0"/>
              <a:t>š</a:t>
            </a:r>
            <a:r>
              <a:rPr lang="en-US" smtClean="0"/>
              <a:t>te)</a:t>
            </a:r>
          </a:p>
          <a:p>
            <a:r>
              <a:rPr lang="en-US" smtClean="0"/>
              <a:t>Miler: </a:t>
            </a:r>
            <a:r>
              <a:rPr lang="en-US" err="1" smtClean="0"/>
              <a:t>potrebni</a:t>
            </a:r>
            <a:r>
              <a:rPr lang="en-US" smtClean="0"/>
              <a:t> </a:t>
            </a:r>
            <a:r>
              <a:rPr lang="en-US" err="1" smtClean="0"/>
              <a:t>su</a:t>
            </a:r>
            <a:r>
              <a:rPr lang="en-US" smtClean="0"/>
              <a:t> izvor,kanal,prima</a:t>
            </a:r>
            <a:r>
              <a:rPr lang="sr-Latn-CS" smtClean="0"/>
              <a:t>o</a:t>
            </a:r>
            <a:r>
              <a:rPr lang="en-US" smtClean="0"/>
              <a:t>c</a:t>
            </a:r>
          </a:p>
          <a:p>
            <a:r>
              <a:rPr lang="en-US" err="1" smtClean="0"/>
              <a:t>Za</a:t>
            </a:r>
            <a:r>
              <a:rPr lang="en-US" smtClean="0"/>
              <a:t> </a:t>
            </a:r>
            <a:r>
              <a:rPr lang="en-US" err="1" smtClean="0"/>
              <a:t>komunikaciju</a:t>
            </a:r>
            <a:r>
              <a:rPr lang="en-US" smtClean="0"/>
              <a:t> </a:t>
            </a:r>
            <a:r>
              <a:rPr lang="en-US" err="1" smtClean="0"/>
              <a:t>moraju</a:t>
            </a:r>
            <a:r>
              <a:rPr lang="en-US" smtClean="0"/>
              <a:t> </a:t>
            </a:r>
            <a:r>
              <a:rPr lang="en-US" err="1" smtClean="0"/>
              <a:t>da</a:t>
            </a:r>
            <a:r>
              <a:rPr lang="en-US" smtClean="0"/>
              <a:t> </a:t>
            </a:r>
            <a:r>
              <a:rPr lang="en-US" err="1" smtClean="0"/>
              <a:t>postoje</a:t>
            </a:r>
            <a:r>
              <a:rPr lang="en-US" smtClean="0"/>
              <a:t> po</a:t>
            </a:r>
            <a:r>
              <a:rPr lang="sr-Latn-CS" smtClean="0"/>
              <a:t>š</a:t>
            </a:r>
            <a:r>
              <a:rPr lang="en-US" smtClean="0"/>
              <a:t>ilja</a:t>
            </a:r>
            <a:r>
              <a:rPr lang="sr-Latn-CS" smtClean="0"/>
              <a:t>o</a:t>
            </a:r>
            <a:r>
              <a:rPr lang="en-US" smtClean="0"/>
              <a:t>c </a:t>
            </a:r>
            <a:r>
              <a:rPr lang="en-US" err="1" smtClean="0"/>
              <a:t>i</a:t>
            </a:r>
            <a:r>
              <a:rPr lang="en-US" smtClean="0"/>
              <a:t> prima</a:t>
            </a:r>
            <a:r>
              <a:rPr lang="sr-Latn-CS" smtClean="0"/>
              <a:t>o</a:t>
            </a:r>
            <a:r>
              <a:rPr lang="en-US" smtClean="0"/>
              <a:t>c </a:t>
            </a:r>
            <a:r>
              <a:rPr lang="en-US" err="1" smtClean="0"/>
              <a:t>poruke</a:t>
            </a:r>
            <a:r>
              <a:rPr lang="en-US" smtClean="0"/>
              <a:t> (</a:t>
            </a:r>
            <a:r>
              <a:rPr lang="en-US" err="1" smtClean="0"/>
              <a:t>najmanje</a:t>
            </a:r>
            <a:r>
              <a:rPr lang="en-US" smtClean="0"/>
              <a:t> </a:t>
            </a:r>
            <a:r>
              <a:rPr lang="en-US" err="1" smtClean="0"/>
              <a:t>dva</a:t>
            </a:r>
            <a:r>
              <a:rPr lang="en-US" smtClean="0"/>
              <a:t> u</a:t>
            </a:r>
            <a:r>
              <a:rPr lang="sr-Latn-CS" smtClean="0"/>
              <a:t>č</a:t>
            </a:r>
            <a:r>
              <a:rPr lang="en-US" smtClean="0"/>
              <a:t>esnika)</a:t>
            </a:r>
          </a:p>
          <a:p>
            <a:r>
              <a:rPr lang="en-US" err="1" smtClean="0"/>
              <a:t>Za</a:t>
            </a:r>
            <a:r>
              <a:rPr lang="en-US" smtClean="0"/>
              <a:t> </a:t>
            </a:r>
            <a:r>
              <a:rPr lang="en-US" err="1" smtClean="0"/>
              <a:t>komunikaciju</a:t>
            </a:r>
            <a:r>
              <a:rPr lang="en-US" smtClean="0"/>
              <a:t> je va</a:t>
            </a:r>
            <a:r>
              <a:rPr lang="sr-Latn-CS" smtClean="0"/>
              <a:t>ž</a:t>
            </a:r>
            <a:r>
              <a:rPr lang="en-US" smtClean="0"/>
              <a:t>no </a:t>
            </a:r>
            <a:r>
              <a:rPr lang="en-US" err="1" smtClean="0"/>
              <a:t>da</a:t>
            </a:r>
            <a:r>
              <a:rPr lang="en-US" smtClean="0"/>
              <a:t> je </a:t>
            </a:r>
            <a:r>
              <a:rPr lang="en-US" err="1" smtClean="0"/>
              <a:t>poruka</a:t>
            </a:r>
            <a:r>
              <a:rPr lang="en-US" smtClean="0"/>
              <a:t> </a:t>
            </a:r>
            <a:r>
              <a:rPr lang="en-US" err="1" smtClean="0"/>
              <a:t>poslata</a:t>
            </a:r>
            <a:r>
              <a:rPr lang="en-US" smtClean="0"/>
              <a:t> </a:t>
            </a:r>
            <a:r>
              <a:rPr lang="en-US" err="1" smtClean="0"/>
              <a:t>i</a:t>
            </a:r>
            <a:r>
              <a:rPr lang="en-US" smtClean="0"/>
              <a:t> </a:t>
            </a:r>
            <a:r>
              <a:rPr lang="en-US" err="1" smtClean="0"/>
              <a:t>primljena</a:t>
            </a:r>
            <a:endParaRPr lang="en-US" smtClean="0"/>
          </a:p>
          <a:p>
            <a:r>
              <a:rPr lang="en-US" err="1" smtClean="0"/>
              <a:t>Pojednostavljena</a:t>
            </a:r>
            <a:r>
              <a:rPr lang="en-US" smtClean="0"/>
              <a:t> </a:t>
            </a:r>
            <a:r>
              <a:rPr lang="sr-Latn-CS" err="1" smtClean="0"/>
              <a:t>š</a:t>
            </a:r>
            <a:r>
              <a:rPr lang="en-US" smtClean="0"/>
              <a:t>ema: po</a:t>
            </a:r>
            <a:r>
              <a:rPr lang="sr-Latn-CS" smtClean="0"/>
              <a:t>š</a:t>
            </a:r>
            <a:r>
              <a:rPr lang="en-US" smtClean="0"/>
              <a:t>iljaoc- </a:t>
            </a:r>
            <a:r>
              <a:rPr lang="en-US" err="1" smtClean="0"/>
              <a:t>kanal-primaoc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ri fundamentalna segmenta komunikacije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061" y="2738671"/>
            <a:ext cx="6119878" cy="259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KOMUNIKATIVNI </a:t>
            </a:r>
            <a:r>
              <a:rPr lang="sr-Latn-CS" smtClean="0"/>
              <a:t>Š</a:t>
            </a:r>
            <a:r>
              <a:rPr lang="en-US" smtClean="0"/>
              <a:t>UM (BUKA)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CS" dirty="0" smtClean="0"/>
              <a:t>Š</a:t>
            </a:r>
            <a:r>
              <a:rPr lang="en-US" dirty="0" smtClean="0"/>
              <a:t>UMOVI SU TE</a:t>
            </a:r>
            <a:r>
              <a:rPr lang="sr-Latn-CS" dirty="0" smtClean="0"/>
              <a:t>Š</a:t>
            </a:r>
            <a:r>
              <a:rPr lang="en-US" dirty="0" smtClean="0"/>
              <a:t>KO</a:t>
            </a:r>
            <a:r>
              <a:rPr lang="sr-Latn-CS" dirty="0" smtClean="0"/>
              <a:t>Ć</a:t>
            </a:r>
            <a:r>
              <a:rPr lang="en-US" dirty="0" smtClean="0"/>
              <a:t>E I PREPREKE KOJE NASTAJU U KOMUNIKATIVNOM KANALU</a:t>
            </a:r>
          </a:p>
          <a:p>
            <a:r>
              <a:rPr lang="en-US" dirty="0" smtClean="0"/>
              <a:t>PREPREKE MOGU BITI ORGANSKA O</a:t>
            </a:r>
            <a:r>
              <a:rPr lang="sr-Latn-CS" dirty="0" smtClean="0"/>
              <a:t>Š</a:t>
            </a:r>
            <a:r>
              <a:rPr lang="en-US" dirty="0" smtClean="0"/>
              <a:t>TE</a:t>
            </a:r>
            <a:r>
              <a:rPr lang="sr-Latn-CS" dirty="0" smtClean="0"/>
              <a:t>Ć</a:t>
            </a:r>
            <a:r>
              <a:rPr lang="en-US" dirty="0" smtClean="0"/>
              <a:t>ENJA (SLUHA,VIDA MOTORIKE, </a:t>
            </a:r>
            <a:r>
              <a:rPr lang="sr-Latn-RS" b="1" dirty="0" smtClean="0"/>
              <a:t>govornih organa </a:t>
            </a:r>
            <a:r>
              <a:rPr lang="sr-Latn-RS" dirty="0" smtClean="0"/>
              <a:t>,</a:t>
            </a:r>
            <a:r>
              <a:rPr lang="en-US" dirty="0" smtClean="0"/>
              <a:t>CNS)</a:t>
            </a:r>
          </a:p>
          <a:p>
            <a:r>
              <a:rPr lang="en-US" dirty="0" smtClean="0"/>
              <a:t>PSIHOLO</a:t>
            </a:r>
            <a:r>
              <a:rPr lang="sr-Latn-CS" dirty="0" smtClean="0"/>
              <a:t>Š</a:t>
            </a:r>
            <a:r>
              <a:rPr lang="en-US" dirty="0" smtClean="0"/>
              <a:t>KO OMETANJE (KOGNITIVNI I METAKOGNITIVNI </a:t>
            </a:r>
            <a:r>
              <a:rPr lang="sr-Latn-CS" dirty="0" smtClean="0"/>
              <a:t>Č</a:t>
            </a:r>
            <a:r>
              <a:rPr lang="en-US" dirty="0" smtClean="0"/>
              <a:t>INIOCI),</a:t>
            </a:r>
          </a:p>
          <a:p>
            <a:r>
              <a:rPr lang="en-US" dirty="0" smtClean="0"/>
              <a:t>KULTUROLO</a:t>
            </a:r>
            <a:r>
              <a:rPr lang="sr-Latn-CS" dirty="0" smtClean="0"/>
              <a:t>Š</a:t>
            </a:r>
            <a:r>
              <a:rPr lang="en-US" dirty="0" smtClean="0"/>
              <a:t>KE PREPREKE (ZABRANE,OBI</a:t>
            </a:r>
            <a:r>
              <a:rPr lang="sr-Latn-CS" dirty="0" smtClean="0"/>
              <a:t>Č</a:t>
            </a:r>
            <a:r>
              <a:rPr lang="en-US" dirty="0" smtClean="0"/>
              <a:t>AJI)</a:t>
            </a:r>
          </a:p>
          <a:p>
            <a:r>
              <a:rPr lang="en-US" dirty="0" smtClean="0"/>
              <a:t>FIZI</a:t>
            </a:r>
            <a:r>
              <a:rPr lang="sr-Latn-CS" dirty="0" smtClean="0"/>
              <a:t>Č</a:t>
            </a:r>
            <a:r>
              <a:rPr lang="en-US" dirty="0" smtClean="0"/>
              <a:t>KO OMETANJE (UDALJENOST, BUKA)</a:t>
            </a:r>
          </a:p>
          <a:p>
            <a:r>
              <a:rPr lang="en-US" dirty="0" smtClean="0"/>
              <a:t>UVODJENJE POSREDNIKA </a:t>
            </a:r>
            <a:r>
              <a:rPr lang="sr-Latn-RS" dirty="0" smtClean="0"/>
              <a:t>KOJI SE OŠTEĆUJE </a:t>
            </a:r>
            <a:r>
              <a:rPr lang="en-US" dirty="0" smtClean="0"/>
              <a:t>(KVAR U TEHNOLOGIJI)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Redundansa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r>
              <a:rPr lang="sr-Latn-CS" dirty="0" smtClean="0"/>
              <a:t>š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suvi</a:t>
            </a:r>
            <a:r>
              <a:rPr lang="sr-Latn-CS" dirty="0" smtClean="0"/>
              <a:t>š</a:t>
            </a:r>
            <a:r>
              <a:rPr lang="en-US" dirty="0" smtClean="0"/>
              <a:t>ne </a:t>
            </a:r>
            <a:r>
              <a:rPr lang="en-US" dirty="0" err="1" smtClean="0"/>
              <a:t>informacije</a:t>
            </a:r>
            <a:r>
              <a:rPr lang="en-US" dirty="0" smtClean="0"/>
              <a:t>,</a:t>
            </a:r>
            <a:r>
              <a:rPr lang="sr-Latn-RS" dirty="0" smtClean="0"/>
              <a:t>tj. one koje strogo uzevši, nisu neophodne za dekodiranje poruke. To je mnogo više informacija nego što  nam je potrebno da bismo razumeli značenje poruke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Redundansa</a:t>
            </a:r>
            <a:r>
              <a:rPr lang="en-US" dirty="0" smtClean="0"/>
              <a:t> mo</a:t>
            </a:r>
            <a:r>
              <a:rPr lang="sr-Latn-CS" dirty="0" smtClean="0"/>
              <a:t>ž</a:t>
            </a:r>
            <a:r>
              <a:rPr lang="en-US" dirty="0" smtClean="0"/>
              <a:t>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negativnu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uti</a:t>
            </a:r>
            <a:r>
              <a:rPr lang="sr-Latn-CS" dirty="0" smtClean="0"/>
              <a:t>č</a:t>
            </a:r>
            <a:r>
              <a:rPr lang="en-US" dirty="0" smtClean="0"/>
              <a:t>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pove</a:t>
            </a:r>
            <a:r>
              <a:rPr lang="sr-Latn-CS" dirty="0" smtClean="0"/>
              <a:t>ć</a:t>
            </a:r>
            <a:r>
              <a:rPr lang="en-US" dirty="0" err="1" smtClean="0"/>
              <a:t>anu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sr-Latn-CS" dirty="0" smtClean="0"/>
              <a:t>ć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gre</a:t>
            </a:r>
            <a:r>
              <a:rPr lang="sr-Latn-CS" dirty="0" smtClean="0"/>
              <a:t>š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pove</a:t>
            </a:r>
            <a:r>
              <a:rPr lang="sr-Latn-CS" dirty="0" smtClean="0"/>
              <a:t>ć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sr-Latn-CS" dirty="0" smtClean="0"/>
              <a:t>ć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nesporazuma</a:t>
            </a: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Pozitivna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mo</a:t>
            </a:r>
            <a:r>
              <a:rPr lang="sr-Latn-CS" dirty="0" smtClean="0"/>
              <a:t>ž</a:t>
            </a:r>
            <a:r>
              <a:rPr lang="en-US" dirty="0" smtClean="0"/>
              <a:t>e</a:t>
            </a:r>
            <a:r>
              <a:rPr lang="sr-Latn-CS" dirty="0" smtClean="0"/>
              <a:t> biti</a:t>
            </a:r>
            <a:r>
              <a:rPr lang="en-US" dirty="0" smtClean="0"/>
              <a:t> </a:t>
            </a:r>
            <a:r>
              <a:rPr lang="en-US" dirty="0" err="1" smtClean="0"/>
              <a:t>estetska</a:t>
            </a:r>
            <a:r>
              <a:rPr lang="en-US" dirty="0" smtClean="0"/>
              <a:t> 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psiholo</a:t>
            </a:r>
            <a:r>
              <a:rPr lang="sr-Latn-CS" dirty="0" smtClean="0"/>
              <a:t>š</a:t>
            </a:r>
            <a:r>
              <a:rPr lang="en-US" dirty="0" smtClean="0"/>
              <a:t>ka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i="1" dirty="0" smtClean="0">
                <a:latin typeface="+mn-lt"/>
              </a:rPr>
              <a:t>  slušanje</a:t>
            </a:r>
            <a:endParaRPr lang="sr-Latn-CS" i="1" dirty="0" smtClean="0"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71500" y="1357313"/>
            <a:ext cx="5743575" cy="2538412"/>
          </a:xfrm>
        </p:spPr>
        <p:txBody>
          <a:bodyPr>
            <a:normAutofit fontScale="85000" lnSpcReduction="20000"/>
          </a:bodyPr>
          <a:lstStyle/>
          <a:p>
            <a:endParaRPr lang="sr-Latn-RS" sz="3200" dirty="0" smtClean="0"/>
          </a:p>
          <a:p>
            <a:r>
              <a:rPr lang="en-US" sz="3200" dirty="0" err="1" smtClean="0"/>
              <a:t>Veština</a:t>
            </a:r>
            <a:r>
              <a:rPr lang="en-US" sz="3200" dirty="0" smtClean="0"/>
              <a:t> </a:t>
            </a:r>
            <a:r>
              <a:rPr lang="en-US" sz="3200" dirty="0" err="1" smtClean="0"/>
              <a:t>slušanja</a:t>
            </a:r>
            <a:r>
              <a:rPr lang="en-US" sz="3200" dirty="0" smtClean="0"/>
              <a:t> </a:t>
            </a:r>
            <a:r>
              <a:rPr lang="vi-VN" sz="3200" dirty="0" smtClean="0"/>
              <a:t> se može razvijat</a:t>
            </a:r>
            <a:r>
              <a:rPr lang="en-US" sz="3200" dirty="0" err="1" smtClean="0"/>
              <a:t>i</a:t>
            </a:r>
            <a:endParaRPr lang="sr-Latn-RS" sz="3200" dirty="0" smtClean="0"/>
          </a:p>
          <a:p>
            <a:pPr>
              <a:buNone/>
            </a:pPr>
            <a:endParaRPr lang="vi-VN" sz="3200" b="1" i="1" dirty="0" smtClean="0"/>
          </a:p>
          <a:p>
            <a:r>
              <a:rPr lang="vi-VN" sz="3200" dirty="0" smtClean="0"/>
              <a:t>Dobro slušanje se sastoji prvo </a:t>
            </a:r>
            <a:endParaRPr lang="sr-Latn-RS" sz="3200" dirty="0" smtClean="0"/>
          </a:p>
          <a:p>
            <a:pPr>
              <a:buNone/>
            </a:pPr>
            <a:r>
              <a:rPr lang="vi-VN" sz="3200" dirty="0" smtClean="0"/>
              <a:t>iz čujenja, zatim iz razumevanja</a:t>
            </a:r>
            <a:endParaRPr lang="sr-Latn-RS" sz="3200" dirty="0" smtClean="0"/>
          </a:p>
          <a:p>
            <a:pPr>
              <a:buNone/>
            </a:pPr>
            <a:r>
              <a:rPr lang="sr-Latn-RS" sz="3200" dirty="0" smtClean="0"/>
              <a:t>i</a:t>
            </a:r>
            <a:r>
              <a:rPr lang="vi-VN" sz="3200" dirty="0" smtClean="0"/>
              <a:t> </a:t>
            </a:r>
            <a:r>
              <a:rPr lang="en-US" sz="3200" dirty="0" smtClean="0"/>
              <a:t> </a:t>
            </a:r>
            <a:r>
              <a:rPr lang="vi-VN" sz="3200" dirty="0" smtClean="0"/>
              <a:t>najzad, iz procene poruke.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sr-Latn-CS" sz="3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r-Latn-CS" sz="3000" dirty="0" smtClean="0">
              <a:solidFill>
                <a:srgbClr val="3366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0163" y="2133600"/>
            <a:ext cx="9144000" cy="4191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sr-Latn-RS" sz="2000" dirty="0" smtClean="0"/>
          </a:p>
          <a:p>
            <a:r>
              <a:rPr lang="sr-Latn-RS" sz="2000" dirty="0" smtClean="0"/>
              <a:t>Razvojno posmatrano deca prvobitno uče da diskriminišu izrazito različite foneme tj. foneme koje se jako razlikuju jedne od drugih ali s vremenom njihov sluh se sve više izoštrava kod slušanja reči i govora (Švačkin- ruski istraživač)</a:t>
            </a:r>
          </a:p>
          <a:p>
            <a:pPr eaLnBrk="1" hangingPunct="1"/>
            <a:endParaRPr lang="sr-Latn-RS" sz="2000" dirty="0" smtClean="0"/>
          </a:p>
          <a:p>
            <a:pPr eaLnBrk="1" hangingPunct="1"/>
            <a:r>
              <a:rPr lang="vi-VN" sz="2000" dirty="0" smtClean="0"/>
              <a:t>Veština slušanja može se ocenjivati na slušanju građe koja je teška za razumevanje </a:t>
            </a:r>
            <a:r>
              <a:rPr lang="en-US" sz="2000" dirty="0" err="1" smtClean="0"/>
              <a:t>il</a:t>
            </a:r>
            <a:r>
              <a:rPr lang="vi-VN" sz="2000" dirty="0" smtClean="0"/>
              <a:t>i na slušanju pod nepovoljnim  uslovima, na primer u uslovima buke.</a:t>
            </a:r>
          </a:p>
          <a:p>
            <a:pPr eaLnBrk="1" hangingPunct="1"/>
            <a:r>
              <a:rPr lang="sr-Latn-CS" sz="2000" dirty="0" smtClean="0"/>
              <a:t>Z</a:t>
            </a:r>
            <a:r>
              <a:rPr lang="vi-VN" sz="2000" dirty="0" smtClean="0"/>
              <a:t>načaj slušanja je višestruk:</a:t>
            </a:r>
            <a:r>
              <a:rPr lang="en-US" sz="2000" dirty="0" smtClean="0"/>
              <a:t> </a:t>
            </a:r>
            <a:r>
              <a:rPr lang="vi-VN" sz="2000" dirty="0" smtClean="0"/>
              <a:t>ono je izvor znanja,</a:t>
            </a:r>
            <a:r>
              <a:rPr lang="en-US" sz="2000" dirty="0" smtClean="0"/>
              <a:t> </a:t>
            </a:r>
            <a:r>
              <a:rPr lang="en-US" sz="2000" dirty="0" err="1" smtClean="0"/>
              <a:t>stavova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vrednosti</a:t>
            </a:r>
            <a:r>
              <a:rPr lang="vi-VN" sz="2000" dirty="0" smtClean="0"/>
              <a:t> koj</a:t>
            </a:r>
            <a:r>
              <a:rPr lang="en-US" sz="2000" dirty="0" err="1" smtClean="0"/>
              <a:t>i</a:t>
            </a:r>
            <a:r>
              <a:rPr lang="vi-VN" sz="2000" dirty="0" smtClean="0"/>
              <a:t> se stiču u porodici u školi, na poslu i </a:t>
            </a:r>
            <a:r>
              <a:rPr lang="en-US" sz="2000" dirty="0" smtClean="0"/>
              <a:t> </a:t>
            </a:r>
            <a:r>
              <a:rPr lang="en-US" sz="2000" dirty="0" err="1" smtClean="0"/>
              <a:t>drugim</a:t>
            </a:r>
            <a:r>
              <a:rPr lang="en-US" sz="2000" dirty="0" smtClean="0"/>
              <a:t> </a:t>
            </a:r>
            <a:r>
              <a:rPr lang="en-US" sz="2000" dirty="0" err="1" smtClean="0"/>
              <a:t>oblastima</a:t>
            </a:r>
            <a:r>
              <a:rPr lang="en-US" sz="2000" dirty="0" smtClean="0"/>
              <a:t> </a:t>
            </a:r>
            <a:r>
              <a:rPr lang="en-US" sz="2000" dirty="0" err="1" smtClean="0"/>
              <a:t>života</a:t>
            </a:r>
            <a:endParaRPr lang="vi-VN" sz="2000" dirty="0" smtClean="0"/>
          </a:p>
          <a:p>
            <a:pPr eaLnBrk="1" hangingPunct="1"/>
            <a:r>
              <a:rPr lang="en-US" sz="2000" dirty="0" smtClean="0"/>
              <a:t>P</a:t>
            </a:r>
            <a:r>
              <a:rPr lang="vi-VN" sz="2000" dirty="0" smtClean="0"/>
              <a:t>rema nekim naučnim ispi</a:t>
            </a:r>
            <a:r>
              <a:rPr lang="en-US" sz="2000" dirty="0" err="1" smtClean="0"/>
              <a:t>ti</a:t>
            </a:r>
            <a:r>
              <a:rPr lang="vi-VN" sz="2000" dirty="0" smtClean="0"/>
              <a:t>vanjima 70% našeg radnog dana utrošimo na opštenje sa</a:t>
            </a:r>
            <a:r>
              <a:rPr lang="sr-Latn-CS" sz="2000" dirty="0" smtClean="0"/>
              <a:t> </a:t>
            </a:r>
            <a:r>
              <a:rPr lang="vi-VN" sz="2000" dirty="0" smtClean="0"/>
              <a:t>drugima; od toga </a:t>
            </a:r>
            <a:r>
              <a:rPr lang="en-US" sz="2000" dirty="0" smtClean="0"/>
              <a:t> </a:t>
            </a:r>
            <a:r>
              <a:rPr lang="vi-VN" sz="2000" dirty="0" smtClean="0"/>
              <a:t>9% na pisanje,</a:t>
            </a:r>
            <a:r>
              <a:rPr lang="en-US" sz="2000" dirty="0" smtClean="0"/>
              <a:t>  1</a:t>
            </a:r>
            <a:r>
              <a:rPr lang="vi-VN" sz="2000" dirty="0" smtClean="0"/>
              <a:t>6% na čitanje,</a:t>
            </a:r>
            <a:r>
              <a:rPr lang="en-US" sz="2000" dirty="0" smtClean="0"/>
              <a:t> </a:t>
            </a:r>
            <a:r>
              <a:rPr lang="vi-VN" sz="2000" dirty="0" smtClean="0"/>
              <a:t>30% na govorenje,</a:t>
            </a:r>
            <a:r>
              <a:rPr lang="en-US" sz="2000" dirty="0" smtClean="0"/>
              <a:t> </a:t>
            </a:r>
            <a:r>
              <a:rPr lang="vi-VN" sz="2000" dirty="0" smtClean="0"/>
              <a:t>45% na  </a:t>
            </a:r>
            <a:r>
              <a:rPr lang="en-US" sz="2000" dirty="0" smtClean="0"/>
              <a:t>     </a:t>
            </a:r>
            <a:r>
              <a:rPr lang="vi-VN" sz="2000" dirty="0" smtClean="0"/>
              <a:t>slušanje.</a:t>
            </a:r>
            <a:r>
              <a:rPr lang="en-US" sz="2000" dirty="0" smtClean="0"/>
              <a:t> </a:t>
            </a:r>
            <a:r>
              <a:rPr lang="vi-VN" sz="2000" dirty="0" smtClean="0"/>
              <a:t>Znači da oko polovinu radnog dana utrošimo samo na slušanje</a:t>
            </a:r>
            <a:r>
              <a:rPr lang="sr-Latn-RS" sz="2000" dirty="0" smtClean="0"/>
              <a:t> govora</a:t>
            </a:r>
          </a:p>
          <a:p>
            <a:pPr eaLnBrk="1" hangingPunct="1">
              <a:buNone/>
            </a:pPr>
            <a:r>
              <a:rPr lang="sr-Latn-RS" sz="2000" dirty="0" smtClean="0"/>
              <a:t>    </a:t>
            </a:r>
            <a:r>
              <a:rPr lang="vi-VN" sz="2000" dirty="0" smtClean="0"/>
              <a:t> drugih.</a:t>
            </a:r>
            <a:endParaRPr lang="sr-Latn-RS" sz="2000" dirty="0" smtClean="0"/>
          </a:p>
          <a:p>
            <a:pPr eaLnBrk="1" hangingPunct="1">
              <a:buFontTx/>
              <a:buNone/>
            </a:pPr>
            <a:endParaRPr lang="sr-Latn-CS" sz="2000" dirty="0" smtClean="0"/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505200" y="1143000"/>
            <a:ext cx="4838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RS" sz="3200" dirty="0" smtClean="0"/>
              <a:t>Veština s</a:t>
            </a:r>
            <a:r>
              <a:rPr lang="en-US" sz="3200" dirty="0" err="1" smtClean="0"/>
              <a:t>luša</a:t>
            </a:r>
            <a:r>
              <a:rPr lang="sr-Latn-RS" sz="3200" dirty="0" smtClean="0"/>
              <a:t>nja  govora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slu</a:t>
            </a:r>
            <a:r>
              <a:rPr lang="sr-Latn-RS" dirty="0" smtClean="0"/>
              <a:t>š</a:t>
            </a:r>
            <a:r>
              <a:rPr lang="en-US" dirty="0" err="1" smtClean="0"/>
              <a:t>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Aktivno slušanje je veoma bitan deo profesionalnog rada logopeda</a:t>
            </a:r>
          </a:p>
          <a:p>
            <a:r>
              <a:rPr lang="sr-Latn-RS" dirty="0" smtClean="0"/>
              <a:t>Aktivno slušanje podrazumeva da sagovorniku (klijentu) poklanjamo punu pažnju i koncentraciju na ono što nam saopštava</a:t>
            </a:r>
          </a:p>
          <a:p>
            <a:r>
              <a:rPr lang="sr-Latn-RS" dirty="0" smtClean="0"/>
              <a:t>Na suprot aktivnom slušanju jeste kada nešto čujemo bez poklanjanja posebne pažnje. Možemo čuti, a da ne slušamo. </a:t>
            </a:r>
          </a:p>
          <a:p>
            <a:r>
              <a:rPr lang="sr-Latn-RS" dirty="0" smtClean="0"/>
              <a:t>Aktivno slušanje podrazumeva da marimo za ono o čemu nam sagovornik (klijent) priča. Podrazumeva i poštovanje prema njemu kao i odgovaranje sagovorniku akcijom ili neverbalno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Komunikacija sa klijentom i aktivno slušanje</a:t>
            </a:r>
            <a:br>
              <a:rPr lang="sr-Latn-CS" dirty="0" smtClean="0"/>
            </a:br>
            <a:r>
              <a:rPr lang="sr-Latn-CS" dirty="0" smtClean="0"/>
              <a:t> 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sr-Latn-CS" dirty="0" smtClean="0"/>
              <a:t>Veoma bitno za profesionalce- logopede</a:t>
            </a:r>
            <a:r>
              <a:rPr lang="sr-Latn-CS" sz="2400" dirty="0" smtClean="0"/>
              <a:t>:</a:t>
            </a:r>
          </a:p>
          <a:p>
            <a:pPr eaLnBrk="1" hangingPunct="1"/>
            <a:r>
              <a:rPr lang="sr-Latn-CS" sz="2400" dirty="0" smtClean="0"/>
              <a:t>Morate pokazati da vam je stalo šta </a:t>
            </a:r>
            <a:r>
              <a:rPr lang="sr-Latn-CS" dirty="0" smtClean="0"/>
              <a:t>kl</a:t>
            </a:r>
            <a:r>
              <a:rPr lang="sr-Latn-CS" sz="2400" dirty="0" smtClean="0"/>
              <a:t>ijent govori</a:t>
            </a:r>
          </a:p>
          <a:p>
            <a:pPr eaLnBrk="1" hangingPunct="1"/>
            <a:r>
              <a:rPr lang="sr-Latn-CS" sz="2400" dirty="0" smtClean="0"/>
              <a:t>Pokazati poštovanje prema njegovoj  ličnosti </a:t>
            </a:r>
          </a:p>
          <a:p>
            <a:pPr eaLnBrk="1" hangingPunct="1"/>
            <a:r>
              <a:rPr lang="sr-Latn-CS" sz="2400" dirty="0" smtClean="0"/>
              <a:t>Dati mu dovoljno vremena  da saopšti šta želi </a:t>
            </a:r>
          </a:p>
          <a:p>
            <a:pPr eaLnBrk="1" hangingPunct="1"/>
            <a:r>
              <a:rPr lang="sr-Latn-CS" sz="2400" dirty="0" smtClean="0"/>
              <a:t>Neverbalno učestvovati u komunikaciji</a:t>
            </a:r>
          </a:p>
          <a:p>
            <a:pPr eaLnBrk="1" hangingPunct="1"/>
            <a:r>
              <a:rPr lang="sr-Latn-CS" sz="2400" dirty="0" smtClean="0"/>
              <a:t>Pokazati razumevanje i simpatiju</a:t>
            </a:r>
          </a:p>
          <a:p>
            <a:pPr eaLnBrk="1" hangingPunct="1"/>
            <a:r>
              <a:rPr lang="sr-Latn-CS" sz="2400" dirty="0" smtClean="0"/>
              <a:t>Biti opušten i ne prekidati  </a:t>
            </a:r>
            <a:r>
              <a:rPr lang="sr-Latn-CS" dirty="0" smtClean="0"/>
              <a:t>klije</a:t>
            </a:r>
            <a:r>
              <a:rPr lang="sr-Latn-CS" sz="2400" dirty="0" smtClean="0"/>
              <a:t>nta dok ne završi</a:t>
            </a:r>
          </a:p>
          <a:p>
            <a:pPr eaLnBrk="1" hangingPunct="1"/>
            <a:r>
              <a:rPr lang="sr-Latn-CS" sz="2400" dirty="0" smtClean="0"/>
              <a:t>Slušanje </a:t>
            </a:r>
            <a:r>
              <a:rPr lang="sr-Latn-CS" dirty="0" smtClean="0"/>
              <a:t>kl</a:t>
            </a:r>
            <a:r>
              <a:rPr lang="sr-Latn-CS" sz="2400" dirty="0" smtClean="0"/>
              <a:t>ijenta mora biti aktivno i zainteresovano</a:t>
            </a:r>
            <a:endParaRPr lang="en-US" sz="24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410200"/>
            <a:ext cx="2619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Dobra komunikacija sa klijentom je uvek bitan momenat (re)</a:t>
            </a:r>
            <a:r>
              <a:rPr lang="sr-Latn-RS" dirty="0" smtClean="0"/>
              <a:t>habilitacije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239000" cy="395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b="1" dirty="0" smtClean="0"/>
              <a:t>   Neophodnost savladavanja veština u neverbalnoj i verbalnoj komunikaciji logopeda sa pacijentima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dirty="0" smtClean="0"/>
              <a:t>Logoped treba da stekne veštinu zapažanja i tumačenja neverbalnih poruka pacijenta (namernnih i nenamernnih) jednako</a:t>
            </a:r>
            <a:r>
              <a:rPr lang="it-IT" dirty="0" smtClean="0"/>
              <a:t> </a:t>
            </a:r>
            <a:r>
              <a:rPr lang="sr-Latn-CS" dirty="0" smtClean="0"/>
              <a:t>kao i koncentraciju na verbalne poruke.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dirty="0" smtClean="0"/>
              <a:t>Klijent takođe zapaža i tumači (nekad i pogrešno jer je preosetljiv zbog svoje ometenosti) ponašanje logopeda (verbalno i neverbalno) jer je to ponašanje za njega lično veoma važno.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b="1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SIMBOLI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SIMBOLI SU ZNAKOVI KOJI SE KORISTE NAMERNO I SVESNO ZA OZNA</a:t>
            </a:r>
            <a:r>
              <a:rPr lang="sr-Latn-CS" sz="3200" dirty="0" smtClean="0"/>
              <a:t>Č</a:t>
            </a:r>
            <a:r>
              <a:rPr lang="en-US" sz="3200" dirty="0" smtClean="0"/>
              <a:t>AVANJE STVARI, IDEJA, DO</a:t>
            </a:r>
            <a:r>
              <a:rPr lang="sr-Latn-CS" sz="3200" dirty="0" smtClean="0"/>
              <a:t>Ž</a:t>
            </a:r>
            <a:r>
              <a:rPr lang="en-US" sz="3200" dirty="0" smtClean="0"/>
              <a:t>IVLJAJA ITD.(SIGNIFIKACIJA)</a:t>
            </a:r>
          </a:p>
          <a:p>
            <a:r>
              <a:rPr lang="en-US" sz="3200" dirty="0" err="1" smtClean="0"/>
              <a:t>imaju</a:t>
            </a:r>
            <a:r>
              <a:rPr lang="en-US" sz="3200" dirty="0" smtClean="0"/>
              <a:t> </a:t>
            </a:r>
            <a:r>
              <a:rPr lang="en-US" sz="3200" dirty="0" err="1" smtClean="0"/>
              <a:t>signifikativnu</a:t>
            </a:r>
            <a:r>
              <a:rPr lang="en-US" sz="3200" dirty="0" smtClean="0"/>
              <a:t> </a:t>
            </a:r>
            <a:r>
              <a:rPr lang="en-US" sz="3200" dirty="0" err="1" smtClean="0"/>
              <a:t>funkciju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Communication Bill of Rights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sr-Latn-RS" dirty="0" smtClean="0"/>
          </a:p>
          <a:p>
            <a:r>
              <a:rPr lang="sr-Latn-RS" dirty="0" smtClean="0"/>
              <a:t>Ovaj zbir pravila vezanih za komunikaciju sa osobama koje imaju tešku ometenost, kreiralo je Nacionalno udruženje za komunikativne potrebe osoba sa teškom ometenošću 1992g.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Proklamuje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svaka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s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 smtClean="0"/>
              <a:t>stepenom</a:t>
            </a:r>
            <a:r>
              <a:rPr lang="en-US" dirty="0" smtClean="0"/>
              <a:t> </a:t>
            </a:r>
            <a:r>
              <a:rPr lang="en-US" dirty="0" err="1" smtClean="0"/>
              <a:t>ometenosti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osnovno</a:t>
            </a:r>
            <a:r>
              <a:rPr lang="en-US" dirty="0" smtClean="0"/>
              <a:t> </a:t>
            </a:r>
            <a:r>
              <a:rPr lang="en-US" dirty="0" err="1" smtClean="0"/>
              <a:t>ljudsko</a:t>
            </a:r>
            <a:r>
              <a:rPr lang="en-US" dirty="0" smtClean="0"/>
              <a:t>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komunicira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dnevnih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sr-Latn-RS" dirty="0" smtClean="0"/>
              <a:t>č</a:t>
            </a:r>
            <a:r>
              <a:rPr lang="en-US" dirty="0" err="1" smtClean="0"/>
              <a:t>itavog</a:t>
            </a:r>
            <a:r>
              <a:rPr lang="en-US" dirty="0" smtClean="0"/>
              <a:t> </a:t>
            </a:r>
            <a:r>
              <a:rPr lang="sr-Latn-RS" dirty="0" smtClean="0"/>
              <a:t>životnog ciklusa. Neka od navedenih pravila: svaka osoba ima pravo  da traži željene objekte i akcije,događaje i ljude, odbija neželjene objekte, akcije događaje,izražava lične preferencije i osećanja, treba da joj se ponude izbori,opcije, alternative, traži i dobije informacije itd.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z="3600" dirty="0" smtClean="0"/>
              <a:t>Komunikacija između logopeda i klijenta:</a:t>
            </a:r>
            <a:endParaRPr lang="en-US" sz="3600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sr-Latn-CS" sz="2800" dirty="0" smtClean="0"/>
          </a:p>
          <a:p>
            <a:pPr eaLnBrk="1" hangingPunct="1"/>
            <a:r>
              <a:rPr lang="sr-Latn-CS" sz="2800" dirty="0" smtClean="0"/>
              <a:t>Ne bi trebalo da bude impersonalna,neutralna i hladna kao u drugim oblastima profesionalnog komuniciranja</a:t>
            </a:r>
          </a:p>
          <a:p>
            <a:pPr eaLnBrk="1" hangingPunct="1"/>
            <a:r>
              <a:rPr lang="sr-Latn-CS" sz="2800" dirty="0" smtClean="0"/>
              <a:t>Trebalo bi da se kreira atmosfera senzitivnog, toplog prihvatanja klijenta</a:t>
            </a:r>
          </a:p>
          <a:p>
            <a:pPr eaLnBrk="1" hangingPunct="1"/>
            <a:r>
              <a:rPr lang="sr-Latn-CS" sz="2800" dirty="0" smtClean="0"/>
              <a:t>Iskustva iz psihoterapije i zdravstvene psihologije  pokazuju da ovakva komunikacija  blagotvorno deluje mentalno higijenski, utičući ne samo na psihičko nego i na fizičko zdravlje klijenta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Pomagačke profesije kao što je profesija logopeda (slično profesiji  lekara, medicinske sestre, psihologa)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Dopu</a:t>
            </a:r>
            <a:r>
              <a:rPr lang="sr-Latn-RS" dirty="0" smtClean="0"/>
              <a:t>št</a:t>
            </a:r>
            <a:r>
              <a:rPr lang="en-US" dirty="0" smtClean="0"/>
              <a:t>a</a:t>
            </a:r>
            <a:r>
              <a:rPr lang="sr-Latn-RS" dirty="0" smtClean="0"/>
              <a:t>ju komunikaciju dodirom u interakciji sa klijentom. </a:t>
            </a:r>
            <a:r>
              <a:rPr lang="en-US" dirty="0" smtClean="0"/>
              <a:t>I</a:t>
            </a:r>
            <a:r>
              <a:rPr lang="sr-Latn-RS" dirty="0" smtClean="0"/>
              <a:t> to ne samo da je ova vrsta komunikacije dozvoljena već bi je trebalo ohrabrivati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liničar-terapeut  može komunicirati sa svojim klijentom na tri načina: govorom, gestom i dodirom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va vrsta profesionalne komunikacije je veoma lična i emocionalne prirode</a:t>
            </a:r>
          </a:p>
          <a:p>
            <a:r>
              <a:rPr lang="sr-Latn-RS" dirty="0" smtClean="0"/>
              <a:t>U drugim profesijama , dodirivanje je, osim rukovanja, nedopušteno i pogrešno se razume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PSIHOLO</a:t>
            </a:r>
            <a:r>
              <a:rPr lang="sr-Latn-CS" dirty="0" smtClean="0"/>
              <a:t>Š</a:t>
            </a:r>
            <a:r>
              <a:rPr lang="en-US" dirty="0" smtClean="0"/>
              <a:t>KI </a:t>
            </a:r>
            <a:r>
              <a:rPr lang="sr-Latn-RS" dirty="0" smtClean="0"/>
              <a:t> </a:t>
            </a:r>
            <a:r>
              <a:rPr lang="en-US" dirty="0" smtClean="0"/>
              <a:t>FAKTORI  U KOMUNIKACIJI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Komunikaciju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govor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posmatrati</a:t>
            </a:r>
            <a:r>
              <a:rPr lang="en-US" dirty="0" smtClean="0"/>
              <a:t> u </a:t>
            </a:r>
            <a:r>
              <a:rPr lang="en-US" dirty="0" err="1" smtClean="0"/>
              <a:t>jedinstvu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sr-Latn-CS" dirty="0" smtClean="0"/>
              <a:t>šć</a:t>
            </a:r>
            <a:r>
              <a:rPr lang="en-US" dirty="0" smtClean="0"/>
              <a:t>u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relaciji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nesvesnim</a:t>
            </a:r>
            <a:r>
              <a:rPr lang="sr-Latn-RS" dirty="0" smtClean="0"/>
              <a:t> koje se neretko upliće u komunikaciju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komunikaciji</a:t>
            </a:r>
            <a:r>
              <a:rPr lang="en-US" dirty="0" smtClean="0"/>
              <a:t> se </a:t>
            </a:r>
            <a:r>
              <a:rPr lang="en-US" dirty="0" err="1" smtClean="0"/>
              <a:t>bavimo</a:t>
            </a:r>
            <a:r>
              <a:rPr lang="en-US" dirty="0" smtClean="0"/>
              <a:t> </a:t>
            </a:r>
            <a:r>
              <a:rPr lang="en-US" dirty="0" err="1" smtClean="0"/>
              <a:t>uticajem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sr-Latn-CS" dirty="0" smtClean="0"/>
              <a:t>č</a:t>
            </a:r>
            <a:r>
              <a:rPr lang="en-US" dirty="0" err="1" smtClean="0"/>
              <a:t>oveka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endParaRPr lang="en-US" dirty="0" smtClean="0"/>
          </a:p>
          <a:p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T.Mandi</a:t>
            </a:r>
            <a:r>
              <a:rPr lang="sr-Latn-CS" dirty="0" smtClean="0"/>
              <a:t>ć</a:t>
            </a:r>
            <a:r>
              <a:rPr lang="en-US" dirty="0" smtClean="0"/>
              <a:t> </a:t>
            </a:r>
            <a:r>
              <a:rPr lang="en-US" dirty="0" err="1" smtClean="0"/>
              <a:t>govori</a:t>
            </a:r>
            <a:r>
              <a:rPr lang="en-US" dirty="0" smtClean="0"/>
              <a:t> o </a:t>
            </a:r>
            <a:r>
              <a:rPr lang="en-US" dirty="0" err="1" smtClean="0"/>
              <a:t>raznim</a:t>
            </a:r>
            <a:r>
              <a:rPr lang="en-US" dirty="0" smtClean="0"/>
              <a:t> </a:t>
            </a:r>
            <a:r>
              <a:rPr lang="en-US" dirty="0" err="1" smtClean="0"/>
              <a:t>vrstama</a:t>
            </a:r>
            <a:r>
              <a:rPr lang="sr-Latn-RS" dirty="0" smtClean="0"/>
              <a:t> psihičke</a:t>
            </a:r>
            <a:r>
              <a:rPr lang="en-US" dirty="0" smtClean="0"/>
              <a:t> </a:t>
            </a:r>
            <a:r>
              <a:rPr lang="en-US" dirty="0" err="1" smtClean="0"/>
              <a:t>povezanosti</a:t>
            </a:r>
            <a:r>
              <a:rPr lang="en-US" dirty="0" smtClean="0"/>
              <a:t> </a:t>
            </a:r>
            <a:r>
              <a:rPr lang="en-US" dirty="0" err="1" smtClean="0"/>
              <a:t>medju</a:t>
            </a:r>
            <a:r>
              <a:rPr lang="en-US" dirty="0" smtClean="0"/>
              <a:t> u</a:t>
            </a:r>
            <a:r>
              <a:rPr lang="sr-Latn-CS" dirty="0" smtClean="0"/>
              <a:t>č</a:t>
            </a:r>
            <a:r>
              <a:rPr lang="en-US" dirty="0" err="1" smtClean="0"/>
              <a:t>esnicima</a:t>
            </a:r>
            <a:r>
              <a:rPr lang="en-US" dirty="0" smtClean="0"/>
              <a:t> u </a:t>
            </a:r>
            <a:r>
              <a:rPr lang="en-US" dirty="0" err="1" smtClean="0"/>
              <a:t>neposrednoj</a:t>
            </a:r>
            <a:r>
              <a:rPr lang="en-US" dirty="0" smtClean="0"/>
              <a:t> </a:t>
            </a:r>
            <a:r>
              <a:rPr lang="en-US" dirty="0" err="1" smtClean="0"/>
              <a:t>komunikaciji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ostvaruje</a:t>
            </a:r>
            <a:r>
              <a:rPr lang="en-US" dirty="0" smtClean="0"/>
              <a:t> u </a:t>
            </a:r>
            <a:r>
              <a:rPr lang="en-US" dirty="0" err="1" smtClean="0"/>
              <a:t>medjusobnom</a:t>
            </a:r>
            <a:r>
              <a:rPr lang="en-US" dirty="0" smtClean="0"/>
              <a:t>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sr-Latn-RS" dirty="0" smtClean="0"/>
              <a:t>, npr. o</a:t>
            </a:r>
            <a:r>
              <a:rPr lang="en-US" dirty="0" err="1" smtClean="0"/>
              <a:t>sobe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be</a:t>
            </a:r>
            <a:r>
              <a:rPr lang="sr-Latn-CS" dirty="0" smtClean="0"/>
              <a:t>ž</a:t>
            </a:r>
            <a:r>
              <a:rPr lang="en-US" dirty="0" smtClean="0"/>
              <a:t>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konflikta</a:t>
            </a:r>
            <a:r>
              <a:rPr lang="en-US" dirty="0" smtClean="0"/>
              <a:t> </a:t>
            </a:r>
            <a:r>
              <a:rPr lang="en-US" dirty="0" err="1" smtClean="0"/>
              <a:t>v.s</a:t>
            </a:r>
            <a:r>
              <a:rPr lang="en-US" dirty="0" smtClean="0"/>
              <a:t>. </a:t>
            </a:r>
            <a:r>
              <a:rPr lang="en-US" dirty="0" err="1" smtClean="0"/>
              <a:t>osob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u</a:t>
            </a:r>
            <a:r>
              <a:rPr lang="sr-Latn-CS" dirty="0" smtClean="0"/>
              <a:t>ž</a:t>
            </a:r>
            <a:r>
              <a:rPr lang="en-US" dirty="0" err="1" smtClean="0"/>
              <a:t>ivaju</a:t>
            </a:r>
            <a:r>
              <a:rPr lang="en-US" dirty="0" smtClean="0"/>
              <a:t> u </a:t>
            </a:r>
            <a:r>
              <a:rPr lang="en-US" dirty="0" err="1" smtClean="0"/>
              <a:t>sukobu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Vrste</a:t>
            </a:r>
            <a:r>
              <a:rPr lang="en-US" smtClean="0"/>
              <a:t> </a:t>
            </a:r>
            <a:r>
              <a:rPr lang="en-US" err="1" smtClean="0"/>
              <a:t>odnosa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err="1" smtClean="0"/>
              <a:t>Sigurna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dirty="0" smtClean="0"/>
              <a:t>: u</a:t>
            </a:r>
            <a:r>
              <a:rPr lang="sr-Latn-CS" dirty="0" smtClean="0"/>
              <a:t>č</a:t>
            </a:r>
            <a:r>
              <a:rPr lang="en-US" dirty="0" err="1" smtClean="0"/>
              <a:t>esnici</a:t>
            </a:r>
            <a:r>
              <a:rPr lang="en-US" dirty="0" smtClean="0"/>
              <a:t> se </a:t>
            </a:r>
            <a:r>
              <a:rPr lang="en-US" dirty="0" err="1" smtClean="0"/>
              <a:t>ose</a:t>
            </a:r>
            <a:r>
              <a:rPr lang="sr-Latn-CS" dirty="0" smtClean="0"/>
              <a:t>ć</a:t>
            </a:r>
            <a:r>
              <a:rPr lang="en-US" dirty="0" err="1" smtClean="0"/>
              <a:t>aju</a:t>
            </a:r>
            <a:r>
              <a:rPr lang="en-US" dirty="0" smtClean="0"/>
              <a:t> </a:t>
            </a:r>
            <a:r>
              <a:rPr lang="en-US" dirty="0" err="1" smtClean="0"/>
              <a:t>sigurno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sr-Latn-CS" dirty="0" smtClean="0"/>
              <a:t>š</a:t>
            </a:r>
            <a:r>
              <a:rPr lang="en-US" dirty="0" err="1" smtClean="0"/>
              <a:t>ti</a:t>
            </a:r>
            <a:r>
              <a:rPr lang="sr-Latn-CS" dirty="0" smtClean="0"/>
              <a:t>ć</a:t>
            </a:r>
            <a:r>
              <a:rPr lang="en-US" dirty="0" err="1" smtClean="0"/>
              <a:t>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slobodno</a:t>
            </a:r>
            <a:r>
              <a:rPr lang="en-US" dirty="0" smtClean="0"/>
              <a:t>. </a:t>
            </a:r>
            <a:r>
              <a:rPr lang="sr-Latn-CS" dirty="0" smtClean="0"/>
              <a:t>Č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udju</a:t>
            </a:r>
            <a:r>
              <a:rPr lang="en-US" dirty="0" smtClean="0"/>
              <a:t> u </a:t>
            </a:r>
            <a:r>
              <a:rPr lang="en-US" dirty="0" err="1" smtClean="0"/>
              <a:t>konflikt</a:t>
            </a:r>
            <a:r>
              <a:rPr lang="en-US" dirty="0" smtClean="0"/>
              <a:t> on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nece</a:t>
            </a:r>
            <a:r>
              <a:rPr lang="en-US" dirty="0" smtClean="0"/>
              <a:t> </a:t>
            </a:r>
            <a:r>
              <a:rPr lang="en-US" dirty="0" err="1" smtClean="0"/>
              <a:t>osiroma</a:t>
            </a:r>
            <a:r>
              <a:rPr lang="sr-Latn-CS" dirty="0" smtClean="0"/>
              <a:t>š</a:t>
            </a:r>
            <a:r>
              <a:rPr lang="en-US" dirty="0" err="1" smtClean="0"/>
              <a:t>iti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sr-Latn-CS" dirty="0" smtClean="0"/>
              <a:t>ć će</a:t>
            </a:r>
            <a:r>
              <a:rPr lang="en-US" dirty="0" smtClean="0"/>
              <a:t> </a:t>
            </a:r>
            <a:r>
              <a:rPr lang="en-US" dirty="0" err="1" smtClean="0"/>
              <a:t>delovati</a:t>
            </a:r>
            <a:r>
              <a:rPr lang="en-US" dirty="0" smtClean="0"/>
              <a:t> </a:t>
            </a:r>
            <a:r>
              <a:rPr lang="en-US" dirty="0" err="1" smtClean="0"/>
              <a:t>konstruktivno</a:t>
            </a:r>
            <a:endParaRPr lang="sr-Latn-RS" dirty="0" smtClean="0"/>
          </a:p>
          <a:p>
            <a:pPr>
              <a:buNone/>
            </a:pPr>
            <a:endParaRPr lang="en-US" u="sng" dirty="0" smtClean="0"/>
          </a:p>
          <a:p>
            <a:r>
              <a:rPr lang="en-US" u="sng" dirty="0" err="1" smtClean="0"/>
              <a:t>Nesigurna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u="sng" dirty="0" smtClean="0"/>
              <a:t>: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strana</a:t>
            </a:r>
            <a:r>
              <a:rPr lang="en-US" dirty="0" smtClean="0"/>
              <a:t> je </a:t>
            </a:r>
            <a:r>
              <a:rPr lang="en-US" dirty="0" err="1" smtClean="0"/>
              <a:t>slaba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zavisna</a:t>
            </a:r>
            <a:r>
              <a:rPr lang="en-US" dirty="0" smtClean="0"/>
              <a:t> a </a:t>
            </a:r>
            <a:r>
              <a:rPr lang="en-US" dirty="0" err="1" smtClean="0"/>
              <a:t>druga</a:t>
            </a:r>
            <a:r>
              <a:rPr lang="en-US" dirty="0" smtClean="0"/>
              <a:t> mo</a:t>
            </a:r>
            <a:r>
              <a:rPr lang="sr-Latn-CS" dirty="0" smtClean="0"/>
              <a:t>ć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kontroli</a:t>
            </a:r>
            <a:r>
              <a:rPr lang="sr-Latn-CS" dirty="0" smtClean="0"/>
              <a:t>š</a:t>
            </a:r>
            <a:r>
              <a:rPr lang="en-US" dirty="0" smtClean="0"/>
              <a:t>u</a:t>
            </a:r>
            <a:r>
              <a:rPr lang="sr-Latn-CS" dirty="0" smtClean="0"/>
              <a:t>ć</a:t>
            </a:r>
            <a:r>
              <a:rPr lang="en-US" dirty="0" smtClean="0"/>
              <a:t>a</a:t>
            </a: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err="1" smtClean="0"/>
              <a:t>Neprijateljska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agresija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destruktivnost</a:t>
            </a:r>
            <a:r>
              <a:rPr lang="en-US" dirty="0" smtClean="0"/>
              <a:t> </a:t>
            </a:r>
            <a:r>
              <a:rPr lang="en-US" u="sng" dirty="0" smtClean="0"/>
              <a:t> </a:t>
            </a:r>
            <a:endParaRPr lang="en-US" u="sn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odnosa</a:t>
            </a:r>
            <a:r>
              <a:rPr lang="en-US" dirty="0" smtClean="0"/>
              <a:t>/</a:t>
            </a:r>
            <a:r>
              <a:rPr lang="en-US" dirty="0" err="1" smtClean="0"/>
              <a:t>nastavak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err="1" smtClean="0"/>
              <a:t>Ambivalentna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dirty="0" smtClean="0"/>
              <a:t> : </a:t>
            </a:r>
            <a:r>
              <a:rPr lang="en-US" dirty="0" err="1" smtClean="0"/>
              <a:t>klackalica</a:t>
            </a:r>
            <a:r>
              <a:rPr lang="en-US" dirty="0" smtClean="0"/>
              <a:t> (</a:t>
            </a:r>
            <a:r>
              <a:rPr lang="en-US" dirty="0" err="1" smtClean="0"/>
              <a:t>potreban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mi. nisi mi </a:t>
            </a:r>
            <a:r>
              <a:rPr lang="en-US" dirty="0" err="1" smtClean="0"/>
              <a:t>potreban</a:t>
            </a:r>
            <a:r>
              <a:rPr lang="en-US" dirty="0" smtClean="0"/>
              <a:t>, </a:t>
            </a:r>
            <a:r>
              <a:rPr lang="en-US" dirty="0" err="1" smtClean="0"/>
              <a:t>cenim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, </a:t>
            </a:r>
            <a:r>
              <a:rPr lang="en-US" dirty="0" err="1" smtClean="0"/>
              <a:t>prezirem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endParaRPr lang="en-US" dirty="0" smtClean="0"/>
          </a:p>
          <a:p>
            <a:r>
              <a:rPr lang="en-US" u="sng" dirty="0" err="1" smtClean="0"/>
              <a:t>Spasilacka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dirty="0" smtClean="0"/>
              <a:t>  : </a:t>
            </a:r>
            <a:r>
              <a:rPr lang="en-US" dirty="0" err="1" smtClean="0"/>
              <a:t>briga</a:t>
            </a:r>
            <a:r>
              <a:rPr lang="en-US" dirty="0" smtClean="0"/>
              <a:t> o </a:t>
            </a:r>
            <a:r>
              <a:rPr lang="en-US" dirty="0" err="1" smtClean="0"/>
              <a:t>drugom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sigurnost</a:t>
            </a:r>
            <a:endParaRPr lang="en-US" dirty="0" smtClean="0"/>
          </a:p>
          <a:p>
            <a:r>
              <a:rPr lang="en-US" u="sng" dirty="0" err="1" smtClean="0"/>
              <a:t>Usamljenicka</a:t>
            </a:r>
            <a:r>
              <a:rPr lang="en-US" u="sng" dirty="0" smtClean="0"/>
              <a:t> </a:t>
            </a:r>
            <a:r>
              <a:rPr lang="en-US" u="sng" dirty="0" err="1" smtClean="0"/>
              <a:t>pov</a:t>
            </a:r>
            <a:r>
              <a:rPr lang="en-US" u="sng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strah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, </a:t>
            </a:r>
            <a:r>
              <a:rPr lang="en-US" dirty="0" err="1" smtClean="0"/>
              <a:t>najbolje</a:t>
            </a:r>
            <a:r>
              <a:rPr lang="en-US" dirty="0" smtClean="0"/>
              <a:t>  </a:t>
            </a:r>
            <a:r>
              <a:rPr lang="en-US" dirty="0" err="1" smtClean="0"/>
              <a:t>funkcionisu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,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izazivaju</a:t>
            </a:r>
            <a:r>
              <a:rPr lang="en-US" dirty="0" smtClean="0"/>
              <a:t> </a:t>
            </a:r>
            <a:r>
              <a:rPr lang="en-US" dirty="0" err="1" smtClean="0"/>
              <a:t>osecanje</a:t>
            </a:r>
            <a:r>
              <a:rPr lang="en-US" dirty="0" smtClean="0"/>
              <a:t> </a:t>
            </a:r>
            <a:r>
              <a:rPr lang="en-US" dirty="0" err="1" smtClean="0"/>
              <a:t>odbacenosti</a:t>
            </a:r>
            <a:r>
              <a:rPr lang="en-US" dirty="0" smtClean="0"/>
              <a:t>, </a:t>
            </a:r>
            <a:r>
              <a:rPr lang="en-US" dirty="0" err="1" smtClean="0"/>
              <a:t>zanemarenosti</a:t>
            </a:r>
            <a:endParaRPr lang="en-US" dirty="0" smtClean="0"/>
          </a:p>
          <a:p>
            <a:r>
              <a:rPr lang="en-US" u="sng" dirty="0" err="1" smtClean="0"/>
              <a:t>Morbidna</a:t>
            </a:r>
            <a:r>
              <a:rPr lang="en-US" u="sng" dirty="0" smtClean="0"/>
              <a:t> </a:t>
            </a:r>
            <a:r>
              <a:rPr lang="en-US" u="sng" dirty="0" err="1" smtClean="0"/>
              <a:t>povez</a:t>
            </a:r>
            <a:r>
              <a:rPr lang="en-US" u="sng" dirty="0" smtClean="0"/>
              <a:t>.  </a:t>
            </a:r>
            <a:r>
              <a:rPr lang="en-US" dirty="0" err="1" smtClean="0"/>
              <a:t>psihopatologija</a:t>
            </a:r>
            <a:endParaRPr lang="en-US" u="sng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 Podela</a:t>
            </a:r>
            <a:r>
              <a:rPr lang="en-US" dirty="0" smtClean="0"/>
              <a:t> KOMUNIKACIJ</a:t>
            </a:r>
            <a:r>
              <a:rPr lang="sr-Latn-RS" dirty="0" smtClean="0"/>
              <a:t>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Verbalna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/>
              <a:t>komunikacija putem reči(usmena i pismena) </a:t>
            </a:r>
            <a:r>
              <a:rPr lang="en-US" dirty="0" smtClean="0"/>
              <a:t> </a:t>
            </a:r>
          </a:p>
          <a:p>
            <a:r>
              <a:rPr lang="sr-Latn-RS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</a:rPr>
              <a:t>everbalna</a:t>
            </a:r>
            <a:r>
              <a:rPr lang="en-US" dirty="0" smtClean="0"/>
              <a:t>: </a:t>
            </a:r>
            <a:r>
              <a:rPr lang="en-US" dirty="0" err="1" smtClean="0"/>
              <a:t>izrazi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sr-Latn-RS" dirty="0" smtClean="0"/>
              <a:t>,</a:t>
            </a:r>
            <a:r>
              <a:rPr lang="en-US" dirty="0" err="1" smtClean="0"/>
              <a:t>usmeravanje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izbegavanje</a:t>
            </a:r>
            <a:r>
              <a:rPr lang="en-US" dirty="0" smtClean="0"/>
              <a:t> </a:t>
            </a:r>
            <a:r>
              <a:rPr lang="en-US" dirty="0" err="1" smtClean="0"/>
              <a:t>pogleda</a:t>
            </a:r>
            <a:r>
              <a:rPr lang="sr-Latn-RS" dirty="0" smtClean="0"/>
              <a:t>,</a:t>
            </a:r>
            <a:r>
              <a:rPr lang="en-US" dirty="0" err="1" smtClean="0"/>
              <a:t>dr</a:t>
            </a:r>
            <a:r>
              <a:rPr lang="sr-Latn-CS" dirty="0" smtClean="0"/>
              <a:t>ž</a:t>
            </a:r>
            <a:r>
              <a:rPr lang="en-US" dirty="0" err="1" smtClean="0"/>
              <a:t>anje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sr-Latn-RS" dirty="0" smtClean="0"/>
              <a:t>,</a:t>
            </a:r>
            <a:r>
              <a:rPr lang="en-US" dirty="0" err="1" smtClean="0"/>
              <a:t>pokreti,telesni</a:t>
            </a:r>
            <a:r>
              <a:rPr lang="en-US" dirty="0" smtClean="0"/>
              <a:t> </a:t>
            </a:r>
            <a:r>
              <a:rPr lang="en-US" dirty="0" err="1" smtClean="0"/>
              <a:t>dodir</a:t>
            </a:r>
            <a:r>
              <a:rPr lang="sr-Latn-RS" dirty="0" smtClean="0"/>
              <a:t>,</a:t>
            </a:r>
            <a:r>
              <a:rPr lang="en-US" dirty="0" err="1" smtClean="0"/>
              <a:t>prostorno</a:t>
            </a:r>
            <a:r>
              <a:rPr lang="en-US" dirty="0" smtClean="0"/>
              <a:t> </a:t>
            </a:r>
            <a:r>
              <a:rPr lang="en-US" dirty="0" err="1" smtClean="0"/>
              <a:t>pona</a:t>
            </a:r>
            <a:r>
              <a:rPr lang="sr-Latn-CS" dirty="0" smtClean="0"/>
              <a:t>š</a:t>
            </a:r>
            <a:r>
              <a:rPr lang="en-US" dirty="0" err="1" smtClean="0"/>
              <a:t>anje</a:t>
            </a:r>
            <a:r>
              <a:rPr lang="en-US" dirty="0" smtClean="0"/>
              <a:t>,  </a:t>
            </a:r>
            <a:r>
              <a:rPr lang="en-US" dirty="0" err="1" smtClean="0"/>
              <a:t>hod</a:t>
            </a:r>
            <a:r>
              <a:rPr lang="en-US" dirty="0" smtClean="0"/>
              <a:t>, </a:t>
            </a:r>
            <a:r>
              <a:rPr lang="en-US" dirty="0" err="1" smtClean="0"/>
              <a:t>rukopis</a:t>
            </a:r>
            <a:r>
              <a:rPr lang="en-US" dirty="0" smtClean="0"/>
              <a:t>, </a:t>
            </a:r>
            <a:r>
              <a:rPr lang="en-US" dirty="0" err="1" smtClean="0"/>
              <a:t>obla</a:t>
            </a:r>
            <a:r>
              <a:rPr lang="sr-Latn-RS" dirty="0" smtClean="0"/>
              <a:t>čenje</a:t>
            </a:r>
            <a:endParaRPr lang="en-US" u="sng" dirty="0" smtClean="0"/>
          </a:p>
          <a:p>
            <a:r>
              <a:rPr lang="en-US" dirty="0" err="1" smtClean="0"/>
              <a:t>Darvin</a:t>
            </a:r>
            <a:r>
              <a:rPr lang="en-US" dirty="0" smtClean="0"/>
              <a:t> 1872g.: “</a:t>
            </a:r>
            <a:r>
              <a:rPr lang="en-US" dirty="0" err="1" smtClean="0"/>
              <a:t>Ekspresija</a:t>
            </a:r>
            <a:r>
              <a:rPr lang="en-US" dirty="0" smtClean="0"/>
              <a:t> </a:t>
            </a:r>
            <a:r>
              <a:rPr lang="en-US" dirty="0" err="1" smtClean="0"/>
              <a:t>emocija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sr-Latn-CS" dirty="0" err="1" smtClean="0"/>
              <a:t>č</a:t>
            </a:r>
            <a:r>
              <a:rPr lang="en-US" dirty="0" err="1" smtClean="0"/>
              <a:t>oveka</a:t>
            </a:r>
            <a:r>
              <a:rPr lang="en-US" dirty="0" smtClean="0"/>
              <a:t> 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sr-Latn-CS" dirty="0" err="1" smtClean="0"/>
              <a:t>ž</a:t>
            </a:r>
            <a:r>
              <a:rPr lang="en-US" dirty="0" err="1" smtClean="0"/>
              <a:t>ivotinja</a:t>
            </a:r>
            <a:r>
              <a:rPr lang="en-US" dirty="0" smtClean="0"/>
              <a:t>” , </a:t>
            </a:r>
            <a:r>
              <a:rPr lang="en-US" dirty="0" err="1" smtClean="0"/>
              <a:t>Olport</a:t>
            </a:r>
            <a:r>
              <a:rPr lang="en-US" dirty="0" smtClean="0"/>
              <a:t> 1937g., , D</a:t>
            </a:r>
            <a:r>
              <a:rPr lang="sr-Latn-CS" dirty="0" smtClean="0"/>
              <a:t>eznond</a:t>
            </a:r>
            <a:r>
              <a:rPr lang="en-US" dirty="0" err="1" smtClean="0"/>
              <a:t>Moris</a:t>
            </a:r>
            <a:r>
              <a:rPr lang="en-US" dirty="0" smtClean="0"/>
              <a:t> 1977g. </a:t>
            </a:r>
            <a:r>
              <a:rPr lang="en-US" dirty="0" err="1" smtClean="0"/>
              <a:t>Argajl</a:t>
            </a:r>
            <a:r>
              <a:rPr lang="en-US" dirty="0" smtClean="0"/>
              <a:t> 1975g. </a:t>
            </a:r>
          </a:p>
          <a:p>
            <a:r>
              <a:rPr lang="en-US" dirty="0" err="1" smtClean="0"/>
              <a:t>Sima</a:t>
            </a:r>
            <a:r>
              <a:rPr lang="en-US" dirty="0" smtClean="0"/>
              <a:t> </a:t>
            </a:r>
            <a:r>
              <a:rPr lang="en-US" dirty="0" err="1" smtClean="0"/>
              <a:t>Trojanovic</a:t>
            </a:r>
            <a:r>
              <a:rPr lang="en-US" dirty="0" smtClean="0"/>
              <a:t> 1937g. </a:t>
            </a:r>
            <a:r>
              <a:rPr lang="sr-Latn-RS" dirty="0" smtClean="0"/>
              <a:t>“</a:t>
            </a:r>
            <a:r>
              <a:rPr lang="en-US" dirty="0" smtClean="0"/>
              <a:t>P</a:t>
            </a:r>
            <a:r>
              <a:rPr lang="sr-Latn-RS" dirty="0" smtClean="0"/>
              <a:t>sihofizičko izražavanje srpskog naroda poglavito bez reči”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i="1" dirty="0" smtClean="0">
                <a:latin typeface="+mn-lt"/>
              </a:rPr>
              <a:t/>
            </a:r>
            <a:br>
              <a:rPr lang="sl-SI" b="1" i="1" dirty="0" smtClean="0">
                <a:latin typeface="+mn-lt"/>
              </a:rPr>
            </a:br>
            <a:r>
              <a:rPr lang="en-US" b="1" i="1" dirty="0" err="1" smtClean="0">
                <a:latin typeface="+mn-lt"/>
              </a:rPr>
              <a:t>Verbalna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b="1" i="1" dirty="0" err="1" smtClean="0">
                <a:latin typeface="+mn-lt"/>
              </a:rPr>
              <a:t>i</a:t>
            </a:r>
            <a:r>
              <a:rPr lang="en-US" b="1" i="1" dirty="0" smtClean="0">
                <a:latin typeface="+mn-lt"/>
              </a:rPr>
              <a:t> n</a:t>
            </a:r>
            <a:r>
              <a:rPr lang="sl-SI" b="1" i="1" dirty="0" smtClean="0">
                <a:latin typeface="+mn-lt"/>
              </a:rPr>
              <a:t>everbalna komunikacija</a:t>
            </a:r>
            <a:br>
              <a:rPr lang="sl-SI" b="1" i="1" dirty="0" smtClean="0">
                <a:latin typeface="+mn-lt"/>
              </a:rPr>
            </a:br>
            <a:endParaRPr lang="sr-Latn-CS" b="1" i="1" dirty="0" smtClean="0"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l-SI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sl-SI" sz="2800" dirty="0" smtClean="0"/>
              <a:t>   Verbalno uglavnom prenosimo </a:t>
            </a:r>
            <a:r>
              <a:rPr lang="sl-SI" sz="2800" i="1" dirty="0" smtClean="0"/>
              <a:t>informacije</a:t>
            </a:r>
            <a:r>
              <a:rPr lang="sl-SI" sz="2800" dirty="0" smtClean="0"/>
              <a:t>, a neverbalno </a:t>
            </a:r>
            <a:r>
              <a:rPr lang="sl-SI" sz="2800" i="1" dirty="0" smtClean="0"/>
              <a:t>stavove i emocionalni odnos prema informacijama koje primamo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šaljemo</a:t>
            </a:r>
            <a:r>
              <a:rPr lang="en-US" sz="2800" i="1" dirty="0" smtClean="0"/>
              <a:t>,</a:t>
            </a:r>
            <a:r>
              <a:rPr lang="sl-SI" sz="2800" dirty="0" smtClean="0"/>
              <a:t> ili </a:t>
            </a:r>
            <a:r>
              <a:rPr lang="sl-SI" sz="2800" i="1" dirty="0" smtClean="0"/>
              <a:t>odnos prema osobi sa kojom komuniciramo. </a:t>
            </a:r>
            <a:endParaRPr lang="sr-Latn-CS" sz="2800" dirty="0" smtClean="0"/>
          </a:p>
          <a:p>
            <a:pPr>
              <a:lnSpc>
                <a:spcPct val="90000"/>
              </a:lnSpc>
              <a:buNone/>
            </a:pPr>
            <a:r>
              <a:rPr lang="sl-SI" sz="2800" b="1" dirty="0" smtClean="0"/>
              <a:t>   </a:t>
            </a:r>
            <a:endParaRPr lang="sl-SI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sl-SI" sz="2800" dirty="0" smtClean="0"/>
              <a:t>   Neverbalne poruke su oblikovane pomoću tri osnovna faktora: 1.kulturom (specifič. razl. kult.),</a:t>
            </a:r>
          </a:p>
          <a:p>
            <a:pPr>
              <a:lnSpc>
                <a:spcPct val="90000"/>
              </a:lnSpc>
              <a:buNone/>
            </a:pPr>
            <a:r>
              <a:rPr lang="sl-SI" sz="2800" dirty="0" smtClean="0"/>
              <a:t>   2. vrstom odnosa koji se uspostavlja među učesnicima komunikacije i 3. situacijom </a:t>
            </a:r>
            <a:endParaRPr lang="sr-Latn-C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je verbalna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sr-Latn-RS" dirty="0" smtClean="0"/>
              <a:t>erbalna komunikacija je opštenje putem reči (izgovorenih, napisanih, pročitanih) tj. opštenje među ljudima pomoću verbalnih simbola </a:t>
            </a:r>
          </a:p>
          <a:p>
            <a:r>
              <a:rPr lang="sr-Latn-RS" dirty="0" smtClean="0"/>
              <a:t>Reč je najmanja jedinica jezika koja ima značenje i služi kao osnovni instrument prenošenja poruke</a:t>
            </a:r>
          </a:p>
          <a:p>
            <a:r>
              <a:rPr lang="sr-Latn-RS" dirty="0" smtClean="0"/>
              <a:t>Pomoću izgovorene ili pisane reči, rečenice, teksta prenose se poruke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VERBALNA 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Verbalna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 komunikacija</a:t>
            </a:r>
            <a:r>
              <a:rPr lang="en-US" dirty="0" smtClean="0"/>
              <a:t>:</a:t>
            </a:r>
            <a:r>
              <a:rPr lang="sr-Latn-RS" dirty="0" smtClean="0"/>
              <a:t>  komunikacija  putem reči koje imaju ulogu fiksiranja pojmovnog sadržaja i predstavljaju najsavršeniji i najprecizniji instrument za prenošenje kompleksnih i najapstraktnijih sadržaja</a:t>
            </a:r>
          </a:p>
          <a:p>
            <a:pPr>
              <a:buNone/>
            </a:pPr>
            <a:endParaRPr lang="en-US" dirty="0" smtClean="0"/>
          </a:p>
          <a:p>
            <a:r>
              <a:rPr lang="sr-Latn-RS" dirty="0" smtClean="0"/>
              <a:t>Reči imaju:  </a:t>
            </a:r>
          </a:p>
          <a:p>
            <a:pPr>
              <a:buNone/>
            </a:pPr>
            <a:r>
              <a:rPr lang="sr-Latn-RS" dirty="0" smtClean="0"/>
              <a:t>-</a:t>
            </a:r>
            <a:r>
              <a:rPr lang="en-US" dirty="0" smtClean="0"/>
              <a:t>DENOTATIVNO ZNA</a:t>
            </a:r>
            <a:r>
              <a:rPr lang="sr-Latn-RS" dirty="0" smtClean="0"/>
              <a:t>Č</a:t>
            </a:r>
            <a:r>
              <a:rPr lang="en-US" dirty="0" smtClean="0"/>
              <a:t>ENJE (</a:t>
            </a:r>
            <a:r>
              <a:rPr lang="sr-Latn-RS" dirty="0" smtClean="0"/>
              <a:t> eksplicitno značenje koje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pojavi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objektu</a:t>
            </a:r>
            <a:r>
              <a:rPr lang="en-US" dirty="0" smtClean="0"/>
              <a:t>)</a:t>
            </a:r>
            <a:r>
              <a:rPr lang="sr-Latn-RS" dirty="0" smtClean="0"/>
              <a:t> reč nedvosmisleno i precizno upućuje na predmet, pojavu ili ideju.</a:t>
            </a:r>
          </a:p>
          <a:p>
            <a:pPr>
              <a:buNone/>
            </a:pPr>
            <a:r>
              <a:rPr lang="sr-Latn-RS" dirty="0" smtClean="0"/>
              <a:t>-</a:t>
            </a:r>
            <a:r>
              <a:rPr lang="en-US" dirty="0" smtClean="0"/>
              <a:t>KONOTATIVNO (</a:t>
            </a:r>
            <a:r>
              <a:rPr lang="en-US" dirty="0" err="1" smtClean="0"/>
              <a:t>pridr</a:t>
            </a:r>
            <a:r>
              <a:rPr lang="sr-Latn-CS" dirty="0" smtClean="0"/>
              <a:t>už</a:t>
            </a:r>
            <a:r>
              <a:rPr lang="en-US" dirty="0" err="1" smtClean="0"/>
              <a:t>eno</a:t>
            </a:r>
            <a:r>
              <a:rPr lang="sr-Latn-RS" dirty="0" smtClean="0"/>
              <a:t>, implicitno</a:t>
            </a:r>
            <a:r>
              <a:rPr lang="en-US" dirty="0" smtClean="0"/>
              <a:t> </a:t>
            </a:r>
            <a:r>
              <a:rPr lang="en-US" dirty="0" err="1" smtClean="0"/>
              <a:t>zna</a:t>
            </a:r>
            <a:r>
              <a:rPr lang="sr-Latn-CS" dirty="0" smtClean="0"/>
              <a:t>č</a:t>
            </a:r>
            <a:r>
              <a:rPr lang="en-US" dirty="0" err="1" smtClean="0"/>
              <a:t>enje</a:t>
            </a:r>
            <a:r>
              <a:rPr lang="en-US" dirty="0" smtClean="0"/>
              <a:t>)</a:t>
            </a:r>
            <a:r>
              <a:rPr lang="sr-Latn-RS" dirty="0" smtClean="0"/>
              <a:t> koje može biti emotivno i subjektivno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SIMBOLI</a:t>
            </a:r>
            <a:r>
              <a:rPr lang="sr-Latn-RS" dirty="0" smtClean="0"/>
              <a:t> </a:t>
            </a:r>
            <a:r>
              <a:rPr lang="en-US" dirty="0" smtClean="0"/>
              <a:t> SU NOSIOCI  ZNA</a:t>
            </a:r>
            <a:r>
              <a:rPr lang="sr-Latn-CS" dirty="0" smtClean="0"/>
              <a:t>Č</a:t>
            </a:r>
            <a:r>
              <a:rPr lang="en-US" dirty="0" smtClean="0"/>
              <a:t>ENJA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Simboli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re</a:t>
            </a:r>
            <a:r>
              <a:rPr lang="sr-Latn-CS" sz="2800" dirty="0" smtClean="0"/>
              <a:t>č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ali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gestovi</a:t>
            </a:r>
            <a:r>
              <a:rPr lang="en-US" sz="2800" dirty="0" smtClean="0"/>
              <a:t> (</a:t>
            </a:r>
            <a:r>
              <a:rPr lang="en-US" sz="2800" dirty="0" err="1"/>
              <a:t>z</a:t>
            </a:r>
            <a:r>
              <a:rPr lang="en-US" sz="2800" dirty="0" err="1" smtClean="0"/>
              <a:t>nakovni</a:t>
            </a:r>
            <a:r>
              <a:rPr lang="en-US" sz="2800" dirty="0" smtClean="0"/>
              <a:t> </a:t>
            </a:r>
            <a:r>
              <a:rPr lang="en-US" sz="2800" dirty="0" err="1" smtClean="0"/>
              <a:t>jezik</a:t>
            </a:r>
            <a:r>
              <a:rPr lang="en-US" sz="2800" dirty="0" smtClean="0"/>
              <a:t>),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slikovni</a:t>
            </a:r>
            <a:r>
              <a:rPr lang="en-US" sz="2800" dirty="0" smtClean="0"/>
              <a:t> (</a:t>
            </a:r>
            <a:r>
              <a:rPr lang="en-US" sz="2800" dirty="0" err="1" smtClean="0"/>
              <a:t>ikoni</a:t>
            </a:r>
            <a:r>
              <a:rPr lang="sr-Latn-CS" sz="2800" dirty="0" smtClean="0"/>
              <a:t>č</a:t>
            </a:r>
            <a:r>
              <a:rPr lang="en-US" sz="2800" dirty="0" err="1" smtClean="0"/>
              <a:t>ki</a:t>
            </a:r>
            <a:r>
              <a:rPr lang="en-US" sz="2800" dirty="0" smtClean="0"/>
              <a:t>) </a:t>
            </a:r>
            <a:r>
              <a:rPr lang="en-US" sz="2800" dirty="0" err="1" smtClean="0"/>
              <a:t>kada</a:t>
            </a:r>
            <a:r>
              <a:rPr lang="en-US" sz="2800" dirty="0" smtClean="0"/>
              <a:t> </a:t>
            </a:r>
            <a:r>
              <a:rPr lang="en-US" sz="2800" dirty="0" err="1" smtClean="0"/>
              <a:t>ih</a:t>
            </a:r>
            <a:r>
              <a:rPr lang="en-US" sz="2800" dirty="0" smtClean="0"/>
              <a:t> </a:t>
            </a:r>
            <a:r>
              <a:rPr lang="en-US" sz="2800" dirty="0" err="1" smtClean="0"/>
              <a:t>namerno</a:t>
            </a:r>
            <a:r>
              <a:rPr lang="en-US" sz="2800" dirty="0" smtClean="0"/>
              <a:t> </a:t>
            </a:r>
            <a:r>
              <a:rPr lang="en-US" sz="2800" dirty="0" err="1" smtClean="0"/>
              <a:t>koristimo</a:t>
            </a:r>
            <a:endParaRPr lang="en-US" sz="2800" dirty="0" smtClean="0"/>
          </a:p>
          <a:p>
            <a:r>
              <a:rPr lang="en-US" sz="2800" dirty="0" err="1" smtClean="0"/>
              <a:t>Naj</a:t>
            </a:r>
            <a:r>
              <a:rPr lang="sr-Latn-CS" sz="2800" dirty="0" smtClean="0"/>
              <a:t>češć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simboli</a:t>
            </a:r>
            <a:r>
              <a:rPr lang="en-US" sz="2800" dirty="0" smtClean="0"/>
              <a:t>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sr-Latn-CS" sz="2800" dirty="0" smtClean="0"/>
              <a:t>č</a:t>
            </a:r>
            <a:r>
              <a:rPr lang="en-US" sz="2800" dirty="0" err="1" smtClean="0"/>
              <a:t>ovek</a:t>
            </a:r>
            <a:r>
              <a:rPr lang="en-US" sz="2800" dirty="0" smtClean="0"/>
              <a:t> </a:t>
            </a:r>
            <a:r>
              <a:rPr lang="en-US" sz="2800" dirty="0" err="1" smtClean="0"/>
              <a:t>koristi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</a:t>
            </a:r>
            <a:r>
              <a:rPr lang="sr-Latn-CS" sz="2800" dirty="0" smtClean="0">
                <a:solidFill>
                  <a:srgbClr val="FF0000"/>
                </a:solidFill>
              </a:rPr>
              <a:t>č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Caution%20Deaf%20Sig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828800"/>
            <a:ext cx="2743200" cy="38862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metnje u sporazumevanju verbalnom komunikacijom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metnje su povezane sa denotativnim i konotativnim značenjima reči i njihovih sklopova.</a:t>
            </a:r>
          </a:p>
          <a:p>
            <a:r>
              <a:rPr lang="sr-Latn-RS" dirty="0" smtClean="0"/>
              <a:t>Veldal (1975), engleski psiholog,  navodi određene vrste smetnji u efikasnom verbalnom komuniciranju:</a:t>
            </a:r>
          </a:p>
          <a:p>
            <a:pPr>
              <a:buNone/>
            </a:pPr>
            <a:r>
              <a:rPr lang="sr-Latn-RS" dirty="0" smtClean="0"/>
              <a:t>1. ograničenost sposobnosti  razumevanja i prijema zbog nivoa znanja,obrazovanja inteligencije ili prevelike količine informacija</a:t>
            </a:r>
          </a:p>
          <a:p>
            <a:pPr>
              <a:buNone/>
            </a:pPr>
            <a:r>
              <a:rPr lang="sr-Latn-RS" dirty="0" smtClean="0"/>
              <a:t>2. distrakcija pažnje (zbog buke, umora, vrućine),</a:t>
            </a:r>
          </a:p>
          <a:p>
            <a:pPr>
              <a:buNone/>
            </a:pPr>
            <a:r>
              <a:rPr lang="sr-Latn-RS" dirty="0" smtClean="0"/>
              <a:t>3. nedovoljno jasno formulisane poruke,4. inkompa- tibilnost sagovorničkih shema (razlika u načinima opažanja, mišljenja i procenjivanja), </a:t>
            </a:r>
          </a:p>
          <a:p>
            <a:pPr>
              <a:buNone/>
            </a:pPr>
            <a:r>
              <a:rPr lang="sr-Latn-RS" dirty="0" smtClean="0"/>
              <a:t>5. </a:t>
            </a:r>
            <a:r>
              <a:rPr lang="en-US" dirty="0" smtClean="0"/>
              <a:t>U</a:t>
            </a:r>
            <a:r>
              <a:rPr lang="sr-Latn-RS" dirty="0" smtClean="0"/>
              <a:t>ticaj nesvesnih i predsvesnih sadržaja, predrasude prema govorniku i očekivanja 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Neverbalna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“Neverbalna komunikacija je vrsta pretežno spontane komunikacije, kojom jedinke bez reči, gestovima, načinom držanja tela, izrazom lica, pogledom ili bojom glasa izražavaju i razmenjuju svoje namere,emocije,raspoloženja, stavove i želje” (Trebješanin i sar. 2008.)</a:t>
            </a:r>
          </a:p>
          <a:p>
            <a:r>
              <a:rPr lang="sr-Latn-RS" dirty="0" smtClean="0"/>
              <a:t>Neverbalna komunikacija se može odvijati i piktoralno (slike, crteži, fotografije, vizuelni grafički simboli) kao što su saobraćajni znaci</a:t>
            </a:r>
          </a:p>
          <a:p>
            <a:r>
              <a:rPr lang="sr-Latn-RS" dirty="0" smtClean="0"/>
              <a:t>Znakovni jezik gluvih i daktilološka komunikacija je sistem namerno korišćenih simbola gestovima i prstima usvojenih o strane zajednice osoba sa oštećenim sluhom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NEVERBALNA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Neverbalna</a:t>
            </a:r>
            <a:r>
              <a:rPr lang="sr-Latn-RS" dirty="0" smtClean="0"/>
              <a:t> komunikacija se ostvaruje</a:t>
            </a:r>
            <a:r>
              <a:rPr lang="en-US" dirty="0" smtClean="0"/>
              <a:t> </a:t>
            </a:r>
            <a:r>
              <a:rPr lang="en-US" dirty="0" err="1" smtClean="0"/>
              <a:t>izrazima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,</a:t>
            </a:r>
            <a:r>
              <a:rPr lang="sr-Latn-RS" dirty="0" smtClean="0"/>
              <a:t> kontaktom očima, </a:t>
            </a:r>
            <a:r>
              <a:rPr lang="en-US" dirty="0" err="1" smtClean="0"/>
              <a:t>usmeravanjem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izbegavanjem</a:t>
            </a:r>
            <a:r>
              <a:rPr lang="en-US" dirty="0" smtClean="0"/>
              <a:t> </a:t>
            </a:r>
            <a:r>
              <a:rPr lang="en-US" dirty="0" err="1" smtClean="0"/>
              <a:t>pogleda</a:t>
            </a:r>
            <a:r>
              <a:rPr lang="sr-Latn-RS" dirty="0" smtClean="0"/>
              <a:t>,</a:t>
            </a:r>
            <a:r>
              <a:rPr lang="en-US" dirty="0" err="1" smtClean="0"/>
              <a:t>dr</a:t>
            </a:r>
            <a:r>
              <a:rPr lang="sr-Latn-RS" dirty="0" smtClean="0"/>
              <a:t>ž</a:t>
            </a:r>
            <a:r>
              <a:rPr lang="en-US" dirty="0" err="1" smtClean="0"/>
              <a:t>anjem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sr-Latn-RS" dirty="0" smtClean="0"/>
              <a:t>, gestovima, </a:t>
            </a:r>
            <a:r>
              <a:rPr lang="en-US" dirty="0" err="1" smtClean="0"/>
              <a:t>pokretima</a:t>
            </a:r>
            <a:r>
              <a:rPr lang="sr-Latn-RS" dirty="0" smtClean="0"/>
              <a:t>,</a:t>
            </a:r>
            <a:r>
              <a:rPr lang="en-US" dirty="0" err="1" smtClean="0"/>
              <a:t>telesnim</a:t>
            </a:r>
            <a:r>
              <a:rPr lang="en-US" dirty="0" smtClean="0"/>
              <a:t> </a:t>
            </a:r>
            <a:r>
              <a:rPr lang="en-US" dirty="0" err="1" smtClean="0"/>
              <a:t>dodirom</a:t>
            </a:r>
            <a:r>
              <a:rPr lang="sr-Latn-RS" dirty="0" smtClean="0"/>
              <a:t>, </a:t>
            </a:r>
            <a:r>
              <a:rPr lang="en-US" dirty="0" err="1" smtClean="0"/>
              <a:t>prostornim</a:t>
            </a:r>
            <a:r>
              <a:rPr lang="en-US" dirty="0" smtClean="0"/>
              <a:t> </a:t>
            </a:r>
            <a:r>
              <a:rPr lang="en-US" dirty="0" err="1" smtClean="0"/>
              <a:t>pona</a:t>
            </a:r>
            <a:r>
              <a:rPr lang="sr-Latn-RS" dirty="0" smtClean="0"/>
              <a:t>š</a:t>
            </a:r>
            <a:r>
              <a:rPr lang="en-US" dirty="0" err="1" smtClean="0"/>
              <a:t>anjem</a:t>
            </a:r>
            <a:r>
              <a:rPr lang="en-US" dirty="0" smtClean="0"/>
              <a:t>,  </a:t>
            </a:r>
            <a:r>
              <a:rPr lang="en-US" dirty="0" err="1" smtClean="0"/>
              <a:t>hodom</a:t>
            </a:r>
            <a:r>
              <a:rPr lang="en-US" dirty="0" smtClean="0"/>
              <a:t>, </a:t>
            </a:r>
            <a:r>
              <a:rPr lang="en-US" dirty="0" err="1" smtClean="0"/>
              <a:t>rukopisom</a:t>
            </a:r>
            <a:r>
              <a:rPr lang="en-US" dirty="0" smtClean="0"/>
              <a:t>, </a:t>
            </a:r>
            <a:r>
              <a:rPr lang="en-US" dirty="0" err="1" smtClean="0"/>
              <a:t>obla</a:t>
            </a:r>
            <a:r>
              <a:rPr lang="sr-Latn-RS" dirty="0" smtClean="0"/>
              <a:t>č</a:t>
            </a:r>
            <a:r>
              <a:rPr lang="en-US" dirty="0" err="1" smtClean="0"/>
              <a:t>enjem</a:t>
            </a:r>
            <a:r>
              <a:rPr lang="sr-Latn-RS" dirty="0" smtClean="0"/>
              <a:t>, piktoralnim simbolima itd.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Darvin</a:t>
            </a:r>
            <a:r>
              <a:rPr lang="en-US" dirty="0" smtClean="0"/>
              <a:t> 1872g.: “</a:t>
            </a:r>
            <a:r>
              <a:rPr lang="en-US" dirty="0" err="1" smtClean="0"/>
              <a:t>Ekspresija</a:t>
            </a:r>
            <a:r>
              <a:rPr lang="en-US" dirty="0" smtClean="0"/>
              <a:t> </a:t>
            </a:r>
            <a:r>
              <a:rPr lang="en-US" dirty="0" err="1" smtClean="0"/>
              <a:t>emocija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sr-Latn-RS" dirty="0" err="1" smtClean="0"/>
              <a:t>č</a:t>
            </a:r>
            <a:r>
              <a:rPr lang="en-US" dirty="0" err="1" smtClean="0"/>
              <a:t>oveka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sr-Latn-RS" dirty="0" err="1" smtClean="0"/>
              <a:t>ž</a:t>
            </a:r>
            <a:r>
              <a:rPr lang="en-US" dirty="0" err="1" smtClean="0"/>
              <a:t>ivotinja</a:t>
            </a:r>
            <a:r>
              <a:rPr lang="en-US" dirty="0" smtClean="0"/>
              <a:t>” , </a:t>
            </a:r>
            <a:endParaRPr lang="sr-Latn-RS" dirty="0" smtClean="0"/>
          </a:p>
          <a:p>
            <a:r>
              <a:rPr lang="en-US" dirty="0" err="1" smtClean="0"/>
              <a:t>Olport</a:t>
            </a:r>
            <a:r>
              <a:rPr lang="en-US" dirty="0" smtClean="0"/>
              <a:t> 1937g.,</a:t>
            </a:r>
          </a:p>
          <a:p>
            <a:r>
              <a:rPr lang="en-US" dirty="0" err="1" smtClean="0"/>
              <a:t>Sima</a:t>
            </a:r>
            <a:r>
              <a:rPr lang="en-US" dirty="0" smtClean="0"/>
              <a:t> </a:t>
            </a:r>
            <a:r>
              <a:rPr lang="en-US" dirty="0" err="1" smtClean="0"/>
              <a:t>Trojanov</a:t>
            </a:r>
            <a:r>
              <a:rPr lang="sr-Latn-RS" dirty="0" smtClean="0"/>
              <a:t>ć</a:t>
            </a:r>
            <a:r>
              <a:rPr lang="en-US" dirty="0" smtClean="0"/>
              <a:t> 1937g. , </a:t>
            </a:r>
            <a:endParaRPr lang="sr-Latn-RS" dirty="0" smtClean="0"/>
          </a:p>
          <a:p>
            <a:r>
              <a:rPr lang="en-US" dirty="0" err="1" smtClean="0"/>
              <a:t>Argajl</a:t>
            </a:r>
            <a:r>
              <a:rPr lang="en-US" dirty="0" smtClean="0"/>
              <a:t> 1975g. </a:t>
            </a:r>
            <a:endParaRPr lang="sr-Latn-RS" dirty="0" smtClean="0"/>
          </a:p>
          <a:p>
            <a:r>
              <a:rPr lang="en-US" dirty="0" err="1" smtClean="0"/>
              <a:t>D.Moris</a:t>
            </a:r>
            <a:r>
              <a:rPr lang="en-US" dirty="0" smtClean="0"/>
              <a:t> 1977g.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84213" y="441325"/>
            <a:ext cx="69500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0" u="sng" dirty="0">
                <a:solidFill>
                  <a:srgbClr val="A50021"/>
                </a:solidFill>
              </a:rPr>
              <a:t>Neverbalna komunikacija - </a:t>
            </a:r>
            <a:r>
              <a:rPr lang="it-IT" b="0" i="1" u="sng" dirty="0">
                <a:solidFill>
                  <a:srgbClr val="A50021"/>
                </a:solidFill>
              </a:rPr>
              <a:t>(neverbalno ponašanje</a:t>
            </a:r>
            <a:r>
              <a:rPr lang="it-IT" b="0" u="sng" dirty="0">
                <a:solidFill>
                  <a:srgbClr val="A50021"/>
                </a:solidFill>
              </a:rPr>
              <a:t>):</a:t>
            </a:r>
            <a:endParaRPr lang="it-IT" b="0" dirty="0">
              <a:solidFill>
                <a:srgbClr val="A50021"/>
              </a:solidFill>
            </a:endParaRPr>
          </a:p>
          <a:p>
            <a:r>
              <a:rPr lang="it-IT" b="0" dirty="0"/>
              <a:t>-signalisanje očima </a:t>
            </a:r>
            <a:r>
              <a:rPr lang="it-IT" b="0" i="1" dirty="0"/>
              <a:t>(očijukanje)</a:t>
            </a:r>
            <a:endParaRPr lang="it-IT" b="0" dirty="0"/>
          </a:p>
          <a:p>
            <a:r>
              <a:rPr lang="it-IT" b="0" dirty="0"/>
              <a:t>-facijalna ekspresija </a:t>
            </a:r>
            <a:r>
              <a:rPr lang="it-IT" b="0" i="1" dirty="0"/>
              <a:t>(mimika)</a:t>
            </a:r>
            <a:endParaRPr lang="it-IT" b="0" dirty="0"/>
          </a:p>
          <a:p>
            <a:r>
              <a:rPr lang="it-IT" b="0" dirty="0"/>
              <a:t>-poza tela </a:t>
            </a:r>
            <a:r>
              <a:rPr lang="it-IT" b="0" i="1" dirty="0" smtClean="0"/>
              <a:t>(polo</a:t>
            </a:r>
            <a:r>
              <a:rPr lang="sr-Latn-RS" b="0" i="1" dirty="0" smtClean="0"/>
              <a:t>ž</a:t>
            </a:r>
            <a:r>
              <a:rPr lang="it-IT" b="0" i="1" dirty="0" smtClean="0"/>
              <a:t>aj i dr</a:t>
            </a:r>
            <a:r>
              <a:rPr lang="sr-Latn-RS" b="0" i="1" dirty="0" smtClean="0"/>
              <a:t>žanje tela</a:t>
            </a:r>
            <a:r>
              <a:rPr lang="it-IT" b="0" i="1" dirty="0" smtClean="0"/>
              <a:t>)</a:t>
            </a:r>
            <a:endParaRPr lang="it-IT" b="0" dirty="0"/>
          </a:p>
          <a:p>
            <a:r>
              <a:rPr lang="it-IT" b="0" dirty="0"/>
              <a:t>-pokreti ruku i nogu  </a:t>
            </a:r>
            <a:r>
              <a:rPr lang="it-IT" b="0" i="1" dirty="0"/>
              <a:t>(mrdanje ekstremitetima)</a:t>
            </a:r>
            <a:endParaRPr lang="it-IT" b="0" dirty="0"/>
          </a:p>
          <a:p>
            <a:r>
              <a:rPr lang="it-IT" b="0" dirty="0"/>
              <a:t>-ton i intenzitet glasa  </a:t>
            </a:r>
            <a:r>
              <a:rPr lang="it-IT" b="0" i="1" dirty="0"/>
              <a:t>(</a:t>
            </a:r>
            <a:r>
              <a:rPr lang="it-IT" b="0" i="1" dirty="0" smtClean="0"/>
              <a:t>paralingvaln</a:t>
            </a:r>
            <a:r>
              <a:rPr lang="sr-Latn-RS" b="0" i="1" dirty="0" smtClean="0"/>
              <a:t>gvistički</a:t>
            </a:r>
            <a:r>
              <a:rPr lang="it-IT" b="0" i="1" dirty="0" smtClean="0"/>
              <a:t>)</a:t>
            </a:r>
            <a:endParaRPr lang="it-IT" b="0" dirty="0"/>
          </a:p>
          <a:p>
            <a:r>
              <a:rPr lang="it-IT" b="0" dirty="0"/>
              <a:t>-razdaljina od sagovornika </a:t>
            </a:r>
            <a:r>
              <a:rPr lang="it-IT" b="0" i="1" dirty="0"/>
              <a:t>(</a:t>
            </a:r>
            <a:r>
              <a:rPr lang="it-IT" b="0" i="1" dirty="0" smtClean="0"/>
              <a:t>udaljavanje)</a:t>
            </a:r>
            <a:endParaRPr lang="sr-Latn-CS" b="0" i="1" dirty="0"/>
          </a:p>
        </p:txBody>
      </p:sp>
      <p:pic>
        <p:nvPicPr>
          <p:cNvPr id="22531" name="Picture 6" descr="srec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528888"/>
            <a:ext cx="4068762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i="1" dirty="0" smtClean="0">
                <a:latin typeface="+mn-lt"/>
              </a:rPr>
              <a:t>Vrste neverbalne komunikacije</a:t>
            </a:r>
            <a:endParaRPr lang="sr-Latn-CS" b="1" dirty="0" smtClean="0">
              <a:latin typeface="+mn-lt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457325"/>
            <a:ext cx="9144000" cy="1400175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sl-SI" sz="2800" b="1" dirty="0" smtClean="0"/>
              <a:t>Kontakt očima</a:t>
            </a:r>
            <a:r>
              <a:rPr lang="sl-SI" sz="2800" dirty="0" smtClean="0"/>
              <a:t> je vrlo važan u svakodnevnoj komunikaciji i smatra se najsnažnijim sredstvom neverbalne komunikacije. Ako uzmemo u obzir izreku da su oči </a:t>
            </a:r>
            <a:r>
              <a:rPr lang="sl-SI" sz="2800" dirty="0" smtClean="0">
                <a:solidFill>
                  <a:srgbClr val="336600"/>
                </a:solidFill>
              </a:rPr>
              <a:t>ogledalo</a:t>
            </a:r>
            <a:r>
              <a:rPr lang="sl-SI" sz="2800" dirty="0" smtClean="0"/>
              <a:t> duše, shvatamo da nam sam pogled mnogo govori o jednoj osobi;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/>
              <a:t>Ako želimo da osoba sa kojom razgovaramo stekne utisak da je slušamo</a:t>
            </a:r>
            <a:r>
              <a:rPr lang="it-IT" sz="2800" dirty="0" smtClean="0"/>
              <a:t>,</a:t>
            </a:r>
            <a:r>
              <a:rPr lang="x-none" sz="2800" dirty="0" smtClean="0"/>
              <a:t> t</a:t>
            </a:r>
            <a:r>
              <a:rPr lang="it-IT" sz="2800" dirty="0" smtClean="0"/>
              <a:t>reba </a:t>
            </a:r>
            <a:r>
              <a:rPr lang="it-IT" sz="2800" dirty="0"/>
              <a:t>da je gledamo u oči oko tri četvrtine vremena razgovora</a:t>
            </a:r>
            <a:r>
              <a:rPr lang="it-IT" sz="2800" dirty="0" smtClean="0"/>
              <a:t>,</a:t>
            </a:r>
            <a:r>
              <a:rPr lang="x-none" sz="2800" dirty="0" smtClean="0"/>
              <a:t> </a:t>
            </a:r>
            <a:r>
              <a:rPr lang="it-IT" sz="2800" dirty="0" smtClean="0"/>
              <a:t>pogledima dugim</a:t>
            </a:r>
            <a:endParaRPr lang="sr-Latn-R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 </a:t>
            </a:r>
            <a:r>
              <a:rPr lang="it-IT" sz="2800" dirty="0"/>
              <a:t>1-7 sekundi. </a:t>
            </a:r>
            <a:endParaRPr lang="sr-Latn-CS" sz="2800" kern="0" dirty="0"/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sr-Latn-CS" sz="2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5" y="5072063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sr-Latn-CS" sz="2000" kern="0" dirty="0">
              <a:latin typeface="+mn-lt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1149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85750"/>
            <a:ext cx="7772400" cy="78581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AutoNum type="arabicPeriod" startAt="2"/>
              <a:defRPr/>
            </a:pPr>
            <a:r>
              <a:rPr lang="it-IT" b="1" dirty="0" smtClean="0"/>
              <a:t>Izraz lica</a:t>
            </a:r>
            <a:r>
              <a:rPr lang="it-IT" dirty="0" smtClean="0"/>
              <a:t> </a:t>
            </a:r>
            <a:r>
              <a:rPr lang="sr-Latn-CS" dirty="0" smtClean="0"/>
              <a:t>služi</a:t>
            </a:r>
            <a:r>
              <a:rPr lang="it-IT" dirty="0" smtClean="0"/>
              <a:t> kao sredstvo</a:t>
            </a:r>
            <a:r>
              <a:rPr lang="sr-Latn-CS" dirty="0" smtClean="0"/>
              <a:t> komunikacije</a:t>
            </a:r>
            <a:r>
              <a:rPr lang="it-IT" dirty="0" smtClean="0"/>
              <a:t>  </a:t>
            </a:r>
            <a:endParaRPr lang="sr-Latn-CS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90600" y="1143000"/>
            <a:ext cx="75676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800"/>
              <a:t>Posmatrači traže i pronala</a:t>
            </a:r>
            <a:r>
              <a:rPr lang="en-US" sz="2800"/>
              <a:t>z</a:t>
            </a:r>
            <a:r>
              <a:rPr lang="it-IT" sz="2800"/>
              <a:t>e različite emocije na  različitim delovima lica. </a:t>
            </a:r>
            <a:endParaRPr lang="sr-Latn-CS" sz="28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800"/>
              <a:t>Strah se obično traži u očima, kao i tuga. </a:t>
            </a:r>
            <a:endParaRPr lang="sr-Latn-CS" sz="28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800"/>
              <a:t>Sreća se vidi na obrazima i u očima. </a:t>
            </a:r>
            <a:endParaRPr lang="sr-Latn-CS" sz="28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800"/>
              <a:t>Iznenađenje se pokazuje na čelu, u očima i na pokretima usana.</a:t>
            </a:r>
            <a:endParaRPr lang="sr-Latn-CS" sz="2800"/>
          </a:p>
          <a:p>
            <a:pPr marL="342900" indent="-342900">
              <a:spcBef>
                <a:spcPct val="20000"/>
              </a:spcBef>
            </a:pPr>
            <a:r>
              <a:rPr lang="it-IT" sz="2000">
                <a:solidFill>
                  <a:srgbClr val="336600"/>
                </a:solidFill>
              </a:rPr>
              <a:t> </a:t>
            </a:r>
            <a:endParaRPr lang="sr-Latn-CS" sz="2000">
              <a:solidFill>
                <a:srgbClr val="3366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000750" y="1571625"/>
            <a:ext cx="2857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2000">
                <a:solidFill>
                  <a:srgbClr val="336600"/>
                </a:solidFill>
              </a:rPr>
              <a:t> </a:t>
            </a:r>
            <a:endParaRPr lang="sr-Latn-CS" sz="2000">
              <a:solidFill>
                <a:srgbClr val="33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000">
                <a:solidFill>
                  <a:srgbClr val="336600"/>
                </a:solidFill>
              </a:rPr>
              <a:t> </a:t>
            </a:r>
            <a:endParaRPr lang="sr-Latn-C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41910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85750" y="357188"/>
            <a:ext cx="8786813" cy="85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b="1" dirty="0" smtClean="0"/>
              <a:t>Položaj</a:t>
            </a:r>
            <a:r>
              <a:rPr lang="it-IT" b="1" dirty="0" smtClean="0"/>
              <a:t>  tela</a:t>
            </a:r>
            <a:r>
              <a:rPr lang="it-IT" dirty="0" smtClean="0"/>
              <a:t> često govori o </a:t>
            </a:r>
            <a:r>
              <a:rPr lang="en-US" dirty="0" err="1" smtClean="0"/>
              <a:t>unutrašnjim</a:t>
            </a:r>
            <a:r>
              <a:rPr lang="en-US" dirty="0" smtClean="0"/>
              <a:t> </a:t>
            </a:r>
            <a:r>
              <a:rPr lang="en-US" dirty="0" err="1" smtClean="0"/>
              <a:t>stanjima</a:t>
            </a:r>
            <a:endParaRPr lang="sr-Latn-C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76200" y="1905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x-none" sz="2000" smtClean="0"/>
              <a:t>S</a:t>
            </a:r>
            <a:r>
              <a:rPr lang="it-IT" sz="2000" dirty="0" smtClean="0"/>
              <a:t>tav tela može da pokaže samopouzdanje</a:t>
            </a:r>
            <a:r>
              <a:rPr lang="sr-Latn-CS" sz="2000" dirty="0" smtClean="0"/>
              <a:t> </a:t>
            </a:r>
            <a:r>
              <a:rPr lang="it-IT" sz="2000" dirty="0" smtClean="0"/>
              <a:t>ili nesigurnost. </a:t>
            </a:r>
            <a:r>
              <a:rPr lang="x-none" sz="200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CS" sz="2000" dirty="0" smtClean="0">
                <a:latin typeface="+mn-lt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latin typeface="+mn-lt"/>
              </a:rPr>
              <a:t>Oni </a:t>
            </a:r>
            <a:r>
              <a:rPr lang="it-IT" sz="2000" dirty="0">
                <a:latin typeface="+mn-lt"/>
              </a:rPr>
              <a:t>koji su puni nade, dominantni, samouvereni uglavnom će imati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uspravno držanje. </a:t>
            </a:r>
            <a:endParaRPr lang="sr-Latn-RS" sz="20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x-none" sz="200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ogrbljen stav </a:t>
            </a:r>
            <a:r>
              <a:rPr lang="it-IT" sz="2000" dirty="0" smtClean="0"/>
              <a:t>osim što</a:t>
            </a:r>
            <a:r>
              <a:rPr lang="x-none" sz="2000" smtClean="0"/>
              <a:t> </a:t>
            </a:r>
            <a:r>
              <a:rPr lang="it-IT" sz="2000" dirty="0" smtClean="0"/>
              <a:t>daju sliku nesigurnosti, mo</a:t>
            </a:r>
            <a:r>
              <a:rPr lang="sr-Latn-RS" sz="2000" dirty="0" smtClean="0"/>
              <a:t>že</a:t>
            </a:r>
            <a:r>
              <a:rPr lang="it-IT" sz="2000" dirty="0" smtClean="0"/>
              <a:t> često delovati i iritirajuće </a:t>
            </a:r>
            <a:endParaRPr lang="sr-Latn-C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latin typeface="+mn-lt"/>
              </a:rPr>
              <a:t>Pozitivni stavovi prema drug</a:t>
            </a:r>
            <a:r>
              <a:rPr lang="x-none" sz="2000" dirty="0">
                <a:latin typeface="+mn-lt"/>
              </a:rPr>
              <a:t>ome</a:t>
            </a:r>
            <a:r>
              <a:rPr lang="it-IT" sz="2000" dirty="0">
                <a:latin typeface="+mn-lt"/>
              </a:rPr>
              <a:t> su najčešće praćeni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naginjanjem napred,</a:t>
            </a:r>
            <a:r>
              <a:rPr lang="x-none" sz="2000" dirty="0">
                <a:solidFill>
                  <a:srgbClr val="FF0000"/>
                </a:solidFill>
                <a:latin typeface="+mn-lt"/>
              </a:rPr>
              <a:t>prema sagovorniku,</a:t>
            </a:r>
            <a:r>
              <a:rPr lang="it-IT" sz="2000" dirty="0">
                <a:latin typeface="+mn-lt"/>
              </a:rPr>
              <a:t> posebno kada sedimo. </a:t>
            </a:r>
            <a:endParaRPr lang="x-none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latin typeface="+mn-lt"/>
              </a:rPr>
              <a:t>Negativni ili neprijateljski stavovi su signalizirani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naginjanjem unazad. </a:t>
            </a:r>
            <a:endParaRPr lang="x-none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Prekrštenim rukama </a:t>
            </a:r>
            <a:r>
              <a:rPr lang="it-IT" sz="2000" dirty="0">
                <a:latin typeface="+mn-lt"/>
              </a:rPr>
              <a:t>se često može iskazati negativan stav prema drugoj osobi, a</a:t>
            </a:r>
            <a:r>
              <a:rPr lang="x-none" sz="2000" dirty="0">
                <a:latin typeface="+mn-lt"/>
              </a:rPr>
              <a:t> </a:t>
            </a:r>
            <a:r>
              <a:rPr lang="x-none" sz="2000" dirty="0">
                <a:solidFill>
                  <a:srgbClr val="FF0000"/>
                </a:solidFill>
                <a:latin typeface="+mn-lt"/>
              </a:rPr>
              <a:t>lagano opuštenim rukama pored tela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dirty="0">
                <a:latin typeface="+mn-lt"/>
              </a:rPr>
              <a:t>otvorenost i pristupačnost</a:t>
            </a:r>
            <a:endParaRPr lang="x-none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sr-Latn-C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smtClean="0">
                <a:solidFill>
                  <a:schemeClr val="tx1"/>
                </a:solidFill>
              </a:rPr>
              <a:t>Pokre</a:t>
            </a:r>
            <a:r>
              <a:rPr lang="en-US" sz="2000" b="1" dirty="0" err="1" smtClean="0">
                <a:solidFill>
                  <a:schemeClr val="tx1"/>
                </a:solidFill>
              </a:rPr>
              <a:t>ti</a:t>
            </a:r>
            <a:r>
              <a:rPr lang="it-IT" sz="2000" b="1" dirty="0" smtClean="0">
                <a:solidFill>
                  <a:schemeClr val="tx1"/>
                </a:solidFill>
              </a:rPr>
              <a:t> tela </a:t>
            </a:r>
            <a:r>
              <a:rPr lang="en-US" sz="2000" b="1" dirty="0" err="1" smtClean="0">
                <a:solidFill>
                  <a:schemeClr val="tx1"/>
                </a:solidFill>
              </a:rPr>
              <a:t>i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ruku</a:t>
            </a:r>
            <a:endParaRPr lang="en-US" sz="2000" dirty="0"/>
          </a:p>
        </p:txBody>
      </p:sp>
      <p:sp>
        <p:nvSpPr>
          <p:cNvPr id="18435" name="Text Placeholder 4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chemeClr val="tx1"/>
                </a:solidFill>
              </a:rPr>
              <a:t>koristimo da bi naglasili ono o čemu govorimo. Oni treba da dopune reči, da zajedno sa rečima tumače misli i osećanja onog ko govori. </a:t>
            </a:r>
            <a:endParaRPr lang="sr-Latn-CS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x-none" dirty="0" smtClean="0">
                <a:solidFill>
                  <a:schemeClr val="tx1"/>
                </a:solidFill>
              </a:rPr>
              <a:t>N</a:t>
            </a:r>
            <a:r>
              <a:rPr lang="it-IT" dirty="0" smtClean="0">
                <a:solidFill>
                  <a:schemeClr val="tx1"/>
                </a:solidFill>
              </a:rPr>
              <a:t>ajčešće pokazujemo rukama ili klimamo glavom</a:t>
            </a:r>
            <a:r>
              <a:rPr lang="en-US" dirty="0" smtClean="0">
                <a:solidFill>
                  <a:schemeClr val="tx1"/>
                </a:solidFill>
              </a:rPr>
              <a:t> .</a:t>
            </a:r>
            <a:r>
              <a:rPr lang="it-IT" dirty="0" smtClean="0">
                <a:solidFill>
                  <a:schemeClr val="tx1"/>
                </a:solidFill>
              </a:rPr>
              <a:t> Postoje pokreti koji imaju kulturno određeno značenje (V za pobedu, spojen</a:t>
            </a:r>
            <a:r>
              <a:rPr lang="sr-Latn-RS" dirty="0" smtClean="0">
                <a:solidFill>
                  <a:schemeClr val="tx1"/>
                </a:solidFill>
              </a:rPr>
              <a:t> palac i kažiprst- dobro)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dirty="0" smtClean="0"/>
              <a:t>Ukoliko stojite, klaćenje </a:t>
            </a:r>
            <a:r>
              <a:rPr lang="x-none" smtClean="0"/>
              <a:t>i premeštanje </a:t>
            </a:r>
            <a:r>
              <a:rPr lang="it-IT" dirty="0" smtClean="0"/>
              <a:t>tela sa noge na nogu </a:t>
            </a:r>
            <a:r>
              <a:rPr lang="x-none" smtClean="0"/>
              <a:t> može da ukazuje na  nesigurnost ili nervozu</a:t>
            </a:r>
            <a:endParaRPr lang="en-US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sr-Latn-C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029200"/>
            <a:ext cx="1255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9144000" cy="4857750"/>
          </a:xfrm>
        </p:spPr>
        <p:txBody>
          <a:bodyPr/>
          <a:lstStyle/>
          <a:p>
            <a:pPr eaLnBrk="1" hangingPunct="1"/>
            <a:r>
              <a:rPr lang="en-US" sz="2000" smtClean="0"/>
              <a:t>V</a:t>
            </a:r>
            <a:r>
              <a:rPr lang="it-IT" sz="2000" smtClean="0"/>
              <a:t>ažni</a:t>
            </a:r>
            <a:r>
              <a:rPr lang="en-US" sz="2000" smtClean="0"/>
              <a:t> su</a:t>
            </a:r>
            <a:r>
              <a:rPr lang="it-IT" sz="2000" smtClean="0"/>
              <a:t> ne samo dok govorimo već i dok slušamo, jer ako se koriste na pravi način mogu da olakšaju komunikaciju. </a:t>
            </a:r>
            <a:endParaRPr lang="sr-Latn-CS" sz="2000" smtClean="0"/>
          </a:p>
          <a:p>
            <a:pPr eaLnBrk="1" hangingPunct="1"/>
            <a:r>
              <a:rPr lang="sr-Latn-CS" sz="2000" smtClean="0"/>
              <a:t>O</a:t>
            </a:r>
            <a:r>
              <a:rPr lang="it-IT" sz="2000" smtClean="0"/>
              <a:t>ni mogu da se koriste za pokazivanje stavova, kao zamena u govoru</a:t>
            </a:r>
            <a:r>
              <a:rPr lang="en-US" sz="2000" smtClean="0"/>
              <a:t>,</a:t>
            </a:r>
            <a:r>
              <a:rPr lang="it-IT" sz="2000" smtClean="0"/>
              <a:t> u znak podrške onome što je izrečeno</a:t>
            </a:r>
            <a:r>
              <a:rPr lang="en-US" sz="2000" smtClean="0"/>
              <a:t>,</a:t>
            </a:r>
            <a:r>
              <a:rPr lang="it-IT" sz="2000" smtClean="0"/>
              <a:t> ali i da protivureče izrečenom. </a:t>
            </a:r>
            <a:endParaRPr lang="sr-Latn-CS" sz="2000" smtClean="0"/>
          </a:p>
          <a:p>
            <a:pPr eaLnBrk="1" hangingPunct="1"/>
            <a:r>
              <a:rPr lang="it-IT" sz="2000" smtClean="0"/>
              <a:t>Kada je glava visoko i možda malo nagnuta unazad, to se tumači kao preziran, gord pa čak i agresivan stav</a:t>
            </a:r>
            <a:r>
              <a:rPr lang="en-US" sz="2000" smtClean="0"/>
              <a:t>,posebno</a:t>
            </a:r>
            <a:r>
              <a:rPr lang="it-IT" sz="2000" smtClean="0"/>
              <a:t> ako ga prate oštar pogled, izvijene usne i neuobičajeno crveno lice. </a:t>
            </a:r>
            <a:endParaRPr lang="sr-Latn-CS" sz="2000" smtClean="0"/>
          </a:p>
          <a:p>
            <a:pPr eaLnBrk="1" hangingPunct="1"/>
            <a:r>
              <a:rPr lang="it-IT" sz="2000" smtClean="0"/>
              <a:t>Pognuta glava ukazuje na pokornost, poniznost ili čak depresiju (ako ovo prate faktori kao što je spor, isprekidan i tih govor, kao i izbegavanje kontakta očima).</a:t>
            </a:r>
            <a:endParaRPr lang="sr-Latn-CS" sz="2000" smtClean="0"/>
          </a:p>
          <a:p>
            <a:pPr eaLnBrk="1" hangingPunct="1"/>
            <a:r>
              <a:rPr lang="it-IT" sz="2000" smtClean="0"/>
              <a:t>Podignute  i razmaknute obrve šalju pozitivnije signale nego skupljene. </a:t>
            </a:r>
            <a:endParaRPr lang="sr-Latn-CS" sz="2000" smtClean="0"/>
          </a:p>
          <a:p>
            <a:pPr eaLnBrk="1" hangingPunct="1"/>
            <a:r>
              <a:rPr lang="en-US" sz="2000" smtClean="0"/>
              <a:t>S</a:t>
            </a:r>
            <a:r>
              <a:rPr lang="it-IT" sz="2000" smtClean="0"/>
              <a:t>kupljene</a:t>
            </a:r>
            <a:r>
              <a:rPr lang="en-US" sz="2000" smtClean="0"/>
              <a:t> i spuštene</a:t>
            </a:r>
            <a:r>
              <a:rPr lang="it-IT" sz="2000" smtClean="0"/>
              <a:t> obrve izražavaju bes, ljutnju, zabrinutost.</a:t>
            </a:r>
            <a:endParaRPr lang="sr-Latn-CS" sz="2000" smtClean="0"/>
          </a:p>
          <a:p>
            <a:pPr eaLnBrk="1" hangingPunct="1"/>
            <a:endParaRPr lang="sr-Latn-CS" sz="2000" smtClean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743200" y="280988"/>
            <a:ext cx="5480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smtClean="0"/>
              <a:t>Pokreti glavom</a:t>
            </a:r>
            <a:r>
              <a:rPr lang="sr-Latn-RS" sz="2400" dirty="0" smtClean="0"/>
              <a:t> i facijalna ekspresija</a:t>
            </a:r>
            <a:r>
              <a:rPr lang="it-IT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aralingvistička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</a:t>
            </a:r>
            <a:r>
              <a:rPr lang="sr-Latn-RS" dirty="0" smtClean="0"/>
              <a:t>isina i boja glasa, akcenat, ritam, tempo govora su  prozodijske karakteristike kojima se uglavnom prenose afektivne poruke, raspoloženja, izražava stav i namera pošiljaoca poruke.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signali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Signali</a:t>
            </a:r>
            <a:r>
              <a:rPr lang="en-US" sz="3600" dirty="0" smtClean="0"/>
              <a:t> </a:t>
            </a:r>
            <a:r>
              <a:rPr lang="en-US" sz="3600" dirty="0" err="1" smtClean="0"/>
              <a:t>imaju</a:t>
            </a:r>
            <a:r>
              <a:rPr lang="en-US" sz="3600" dirty="0" smtClean="0"/>
              <a:t> </a:t>
            </a:r>
            <a:r>
              <a:rPr lang="en-US" sz="3600" dirty="0" err="1" smtClean="0"/>
              <a:t>ekspresivnu</a:t>
            </a:r>
            <a:r>
              <a:rPr lang="en-US" sz="3600" dirty="0" smtClean="0"/>
              <a:t> </a:t>
            </a:r>
            <a:r>
              <a:rPr lang="en-US" sz="3600" dirty="0" err="1" smtClean="0"/>
              <a:t>funkciju,izraz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nekog</a:t>
            </a:r>
            <a:r>
              <a:rPr lang="en-US" sz="3600" dirty="0" smtClean="0"/>
              <a:t> </a:t>
            </a:r>
            <a:r>
              <a:rPr lang="en-US" sz="3600" dirty="0" err="1" smtClean="0"/>
              <a:t>unutra</a:t>
            </a:r>
            <a:r>
              <a:rPr lang="sr-Latn-CS" sz="3600" dirty="0" smtClean="0"/>
              <a:t>š</a:t>
            </a:r>
            <a:r>
              <a:rPr lang="en-US" sz="3600" dirty="0" err="1" smtClean="0"/>
              <a:t>njeg</a:t>
            </a:r>
            <a:r>
              <a:rPr lang="en-US" sz="3600" dirty="0" smtClean="0"/>
              <a:t> </a:t>
            </a:r>
            <a:r>
              <a:rPr lang="en-US" sz="3600" dirty="0" err="1" smtClean="0"/>
              <a:t>stanja</a:t>
            </a:r>
            <a:r>
              <a:rPr lang="en-US" sz="3600" dirty="0" smtClean="0"/>
              <a:t> . </a:t>
            </a:r>
          </a:p>
          <a:p>
            <a:r>
              <a:rPr lang="en-US" sz="3600" dirty="0" err="1" smtClean="0"/>
              <a:t>Spontano</a:t>
            </a:r>
            <a:r>
              <a:rPr lang="en-US" sz="3600" dirty="0" smtClean="0"/>
              <a:t> se </a:t>
            </a:r>
            <a:r>
              <a:rPr lang="en-US" sz="3600" dirty="0" err="1" smtClean="0"/>
              <a:t>javljaju</a:t>
            </a:r>
            <a:r>
              <a:rPr lang="en-US" sz="3600" dirty="0" smtClean="0"/>
              <a:t> </a:t>
            </a:r>
            <a:r>
              <a:rPr lang="en-US" sz="3600" dirty="0" err="1" smtClean="0"/>
              <a:t>kao</a:t>
            </a:r>
            <a:r>
              <a:rPr lang="en-US" sz="3600" dirty="0" smtClean="0"/>
              <a:t> </a:t>
            </a:r>
            <a:r>
              <a:rPr lang="en-US" sz="3600" dirty="0" err="1" smtClean="0"/>
              <a:t>nenamerna</a:t>
            </a:r>
            <a:r>
              <a:rPr lang="en-US" sz="3600" dirty="0" smtClean="0"/>
              <a:t> </a:t>
            </a:r>
            <a:r>
              <a:rPr lang="en-US" sz="3600" dirty="0" err="1" smtClean="0"/>
              <a:t>manifestacija</a:t>
            </a:r>
            <a:r>
              <a:rPr lang="en-US" sz="3600" dirty="0" smtClean="0"/>
              <a:t> (</a:t>
            </a:r>
            <a:r>
              <a:rPr lang="en-US" sz="3600" dirty="0" err="1" smtClean="0"/>
              <a:t>ekspresija</a:t>
            </a:r>
            <a:r>
              <a:rPr lang="en-US" sz="3600" dirty="0" smtClean="0"/>
              <a:t>)</a:t>
            </a:r>
            <a:r>
              <a:rPr lang="en-US" sz="3600" dirty="0" err="1" smtClean="0"/>
              <a:t>nekog</a:t>
            </a:r>
            <a:r>
              <a:rPr lang="en-US" sz="3600" dirty="0" smtClean="0"/>
              <a:t> </a:t>
            </a:r>
            <a:r>
              <a:rPr lang="en-US" sz="3600" dirty="0" err="1" smtClean="0"/>
              <a:t>stanja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Komunikacija </a:t>
            </a:r>
            <a:r>
              <a:rPr lang="sr-Latn-RS" dirty="0" smtClean="0"/>
              <a:t>razdaljinom, prostorna komunikacija, komunikacija dodirom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 Npr. Zauzimanje određene prostorne distsnce,</a:t>
            </a:r>
            <a:r>
              <a:rPr lang="sr-Cyrl-RS" dirty="0" smtClean="0"/>
              <a:t> </a:t>
            </a:r>
            <a:r>
              <a:rPr lang="sr-Latn-RS" dirty="0" smtClean="0"/>
              <a:t>naginjanje, odmicanje, dodir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b="1" dirty="0" smtClean="0"/>
              <a:t>naučna disciplina - Proksemika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roksemika se bavi izučavanjem komunikativne upotrebe prostore, načina držanja tela i dodira</a:t>
            </a:r>
          </a:p>
          <a:p>
            <a:r>
              <a:rPr lang="sr-Latn-RS" dirty="0" smtClean="0"/>
              <a:t>Stepen udaljenosti i stav tela tokom komunikacije  daju informaciju o odnosu učesnika u komunikaciji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odiri i taktilna komunikacija prenose određene poruke kao što je poruka prisnosti (amplifikovanje rukovanja, grljenje itd.) ili poruka neprijateljstva  (grubo odgurkivanje osobe od sebe)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0" y="214313"/>
            <a:ext cx="8329613" cy="1071562"/>
          </a:xfrm>
        </p:spPr>
        <p:txBody>
          <a:bodyPr>
            <a:noAutofit/>
          </a:bodyPr>
          <a:lstStyle/>
          <a:p>
            <a:pPr marL="457200" indent="-457200" eaLnBrk="1" hangingPunct="1">
              <a:buNone/>
            </a:pPr>
            <a:r>
              <a:rPr lang="sr-Latn-RS" sz="1800" b="1" dirty="0" smtClean="0"/>
              <a:t> </a:t>
            </a:r>
            <a:r>
              <a:rPr lang="it-IT" sz="1800" b="1" dirty="0" smtClean="0"/>
              <a:t>Telesni kontakt </a:t>
            </a:r>
            <a:endParaRPr lang="sr-Latn-RS" sz="1800" b="1" dirty="0" smtClean="0"/>
          </a:p>
          <a:p>
            <a:pPr marL="457200" indent="-457200" eaLnBrk="1" hangingPunct="1">
              <a:buNone/>
            </a:pPr>
            <a:endParaRPr lang="sr-Latn-RS" sz="1800" b="1" dirty="0" smtClean="0"/>
          </a:p>
          <a:p>
            <a:pPr marL="457200" indent="-457200" eaLnBrk="1" hangingPunct="1">
              <a:buNone/>
            </a:pPr>
            <a:endParaRPr lang="sr-Latn-RS" sz="1800" b="1" dirty="0" smtClean="0"/>
          </a:p>
          <a:p>
            <a:pPr marL="457200" indent="-457200" eaLnBrk="1" hangingPunct="1">
              <a:buNone/>
            </a:pPr>
            <a:r>
              <a:rPr lang="it-IT" sz="1800" dirty="0" smtClean="0"/>
              <a:t> Prema istraživanjima, dodir je </a:t>
            </a:r>
            <a:r>
              <a:rPr lang="sr-Latn-RS" sz="1800" dirty="0" smtClean="0"/>
              <a:t>važno komunikativno sredstvo koje majka koristi u odnosima sa svojim novorođenenčetom koje je bitno za</a:t>
            </a:r>
            <a:r>
              <a:rPr lang="it-IT" sz="1800" dirty="0" smtClean="0"/>
              <a:t> emocionalni pa i fizički razvoj beba  </a:t>
            </a:r>
            <a:endParaRPr lang="sr-Latn-CS" sz="1800" dirty="0" smtClean="0"/>
          </a:p>
          <a:p>
            <a:pPr eaLnBrk="1" hangingPunct="1">
              <a:buFontTx/>
              <a:buNone/>
            </a:pPr>
            <a:endParaRPr lang="sr-Latn-CS" sz="1800" dirty="0" smtClean="0"/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0" y="2209800"/>
            <a:ext cx="853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 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FF0000"/>
                </a:solidFill>
              </a:rPr>
              <a:t>Istraživanjima je utvrđeno da su ljudi koji dodiruju druge</a:t>
            </a:r>
            <a:r>
              <a:rPr lang="sr-Latn-CS" dirty="0">
                <a:solidFill>
                  <a:srgbClr val="FF0000"/>
                </a:solidFill>
              </a:rPr>
              <a:t>,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tokom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komunikacije </a:t>
            </a:r>
            <a:r>
              <a:rPr lang="it-IT" dirty="0">
                <a:solidFill>
                  <a:srgbClr val="FF0000"/>
                </a:solidFill>
              </a:rPr>
              <a:t>bolje </a:t>
            </a:r>
            <a:r>
              <a:rPr lang="it-IT" dirty="0" smtClean="0">
                <a:solidFill>
                  <a:srgbClr val="FF0000"/>
                </a:solidFill>
              </a:rPr>
              <a:t>prihvaćeni,okarakterisani  </a:t>
            </a:r>
            <a:r>
              <a:rPr lang="it-IT" dirty="0">
                <a:solidFill>
                  <a:srgbClr val="FF0000"/>
                </a:solidFill>
              </a:rPr>
              <a:t>kao pristupačni, kao ljudi koji pružaju više sigurnosti.  </a:t>
            </a:r>
            <a:endParaRPr lang="sr-Latn-CS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Ponekad se dodiru prebrzo pripisuju seksualne konotacije</a:t>
            </a:r>
            <a:r>
              <a:rPr lang="sr-Latn-CS" dirty="0"/>
              <a:t>.</a:t>
            </a:r>
            <a:r>
              <a:rPr lang="sr-Latn-CS" sz="1900" dirty="0"/>
              <a:t> </a:t>
            </a:r>
            <a:endParaRPr lang="sr-Latn-CS" sz="19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19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/>
              <a:t>Tokom komunikacije koristimo različite vrste dodira kako bi ohrabrili nekoga, izrazili nežnost</a:t>
            </a:r>
            <a:r>
              <a:rPr lang="x-none" sz="2000" dirty="0"/>
              <a:t>,</a:t>
            </a:r>
            <a:r>
              <a:rPr lang="it-IT" sz="2000" dirty="0"/>
              <a:t> </a:t>
            </a:r>
            <a:r>
              <a:rPr lang="it-IT" sz="2000" dirty="0" smtClean="0"/>
              <a:t>saosećanje</a:t>
            </a:r>
            <a:r>
              <a:rPr lang="it-IT" sz="2000" dirty="0"/>
              <a:t>, ili podršku. </a:t>
            </a:r>
            <a:endParaRPr lang="sr-Latn-RS" sz="20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Jedan </a:t>
            </a:r>
            <a:r>
              <a:rPr lang="it-IT" sz="2000" dirty="0"/>
              <a:t>od veoma čestih dodira je rukovanje i ono služi kao pozdrav ili kao potvrda </a:t>
            </a:r>
            <a:r>
              <a:rPr lang="it-IT" sz="2000" dirty="0" smtClean="0"/>
              <a:t>dogovora</a:t>
            </a:r>
            <a:r>
              <a:rPr lang="x-none" sz="2000" dirty="0" smtClean="0"/>
              <a:t> </a:t>
            </a:r>
            <a:r>
              <a:rPr lang="it-IT" sz="2000" dirty="0" smtClean="0"/>
              <a:t>ili </a:t>
            </a:r>
            <a:r>
              <a:rPr lang="it-IT" sz="2000" dirty="0"/>
              <a:t>prijateljstva. </a:t>
            </a:r>
            <a:endParaRPr lang="sr-Latn-RS" sz="20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/>
              <a:t>Prema istraživanjima, mekano rukovanje ostavlja negativan utisak, za razliku od toplog stiska ruke.</a:t>
            </a:r>
            <a:endParaRPr lang="sr-Latn-CS" sz="2000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 smtClean="0"/>
              <a:t>ТАКТИЛНА КОМУНИКАЦИЈА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sr-Cyrl-CS" dirty="0"/>
          </a:p>
          <a:p>
            <a:r>
              <a:rPr lang="ru-RU" sz="3800" dirty="0" smtClean="0"/>
              <a:t>На основу учесталости и подстицања / забрањивања додира, могу се разликовати </a:t>
            </a:r>
            <a:r>
              <a:rPr lang="ru-RU" sz="3800" i="1" dirty="0" smtClean="0"/>
              <a:t>фоботактилне</a:t>
            </a:r>
            <a:r>
              <a:rPr lang="ru-RU" sz="3800" dirty="0" smtClean="0"/>
              <a:t> („хладне“) и </a:t>
            </a:r>
            <a:r>
              <a:rPr lang="ru-RU" sz="3800" i="1" dirty="0" smtClean="0"/>
              <a:t>филотактилне културе </a:t>
            </a:r>
            <a:r>
              <a:rPr lang="ru-RU" sz="3800" dirty="0" smtClean="0"/>
              <a:t>(„топле“)</a:t>
            </a:r>
          </a:p>
          <a:p>
            <a:endParaRPr lang="sr-Cyrl-CS" dirty="0" smtClean="0"/>
          </a:p>
          <a:p>
            <a:endParaRPr lang="sr-Cyrl-CS" dirty="0" smtClean="0"/>
          </a:p>
          <a:p>
            <a:endParaRPr lang="ru-RU" dirty="0" smtClean="0"/>
          </a:p>
          <a:p>
            <a:endParaRPr lang="sr-Cyrl-C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r-Cyrl-R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Фоботактилне,</a:t>
            </a:r>
            <a:r>
              <a:rPr lang="sr-Cyrl-RS" sz="2000" i="1" dirty="0" smtClean="0"/>
              <a:t> нискоконтактне културе </a:t>
            </a:r>
            <a:r>
              <a:rPr lang="sr-Cyrl-RS" sz="2000" dirty="0" smtClean="0"/>
              <a:t>(мање додира, директних погледа, већа дистанца) су: </a:t>
            </a:r>
            <a:r>
              <a:rPr lang="ru-RU" sz="2000" dirty="0"/>
              <a:t>Кинеска, јапанска, тајландска, норвешка, немачка, шведска, финска </a:t>
            </a:r>
            <a:endParaRPr lang="sr-Cyrl-RS" sz="2000" i="1" dirty="0" smtClean="0"/>
          </a:p>
          <a:p>
            <a:r>
              <a:rPr lang="sr-Cyrl-R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Филотактилне,</a:t>
            </a:r>
            <a:r>
              <a:rPr lang="sr-Cyrl-RS" sz="2000" i="1" dirty="0" smtClean="0"/>
              <a:t> висококонтактне културе </a:t>
            </a:r>
            <a:r>
              <a:rPr lang="sr-Cyrl-RS" sz="2000" dirty="0" smtClean="0"/>
              <a:t>(</a:t>
            </a:r>
            <a:r>
              <a:rPr lang="sr-Cyrl-RS" sz="2000" dirty="0"/>
              <a:t>више се додирују, гласније говоре, мања дистанца, отвореније се гледају</a:t>
            </a:r>
            <a:r>
              <a:rPr lang="sr-Cyrl-RS" sz="2000" dirty="0" smtClean="0"/>
              <a:t>): Арапске,  латиноамеричке, афричке, медитеранске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083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3200" dirty="0"/>
              <a:t>ПРОКСЕМИЧКО </a:t>
            </a:r>
            <a:r>
              <a:rPr lang="sr-Cyrl-RS" sz="3200" dirty="0" smtClean="0"/>
              <a:t>ПОНАШАЊЕ – одређено и биологијом и културом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z="2600" dirty="0" smtClean="0"/>
              <a:t>Заузимање одређене просторне дистанце, нагињање и одмицање представљају наслеђене обрасце понашања (среће се и код животиња и деце) у одговарајућим ситуацијама.</a:t>
            </a:r>
          </a:p>
          <a:p>
            <a:r>
              <a:rPr lang="sr-Cyrl-RS" sz="2600" dirty="0" smtClean="0"/>
              <a:t>Етолози указују да код свих виших животињских врста укључујући и људску, постоји </a:t>
            </a:r>
            <a:r>
              <a:rPr lang="sr-Cyrl-RS" sz="2600" i="1" dirty="0" smtClean="0"/>
              <a:t>територијално понашање </a:t>
            </a:r>
            <a:r>
              <a:rPr lang="sr-Cyrl-RS" sz="2600" dirty="0" smtClean="0"/>
              <a:t>(маркирање и чување свог простора). На упад у „лични простор“ јавља се истоветна </a:t>
            </a:r>
            <a:r>
              <a:rPr lang="sr-Cyrl-RS" sz="2600" i="1" dirty="0" smtClean="0"/>
              <a:t>физиолошка реакција </a:t>
            </a:r>
            <a:r>
              <a:rPr lang="sr-Cyrl-RS" sz="2600" dirty="0" smtClean="0"/>
              <a:t>(лучење адреналина, напетост мишића, убрзан рад срца, убрзано дисање итд.).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z="2900" dirty="0"/>
              <a:t>Неспоразуми међу културама услед </a:t>
            </a:r>
            <a:r>
              <a:rPr lang="sr-Cyrl-RS" sz="2900" dirty="0" smtClean="0"/>
              <a:t>различите </a:t>
            </a:r>
            <a:r>
              <a:rPr lang="sr-Cyrl-RS" sz="2900" dirty="0"/>
              <a:t>оптималне дистанце</a:t>
            </a:r>
            <a:r>
              <a:rPr lang="sr-Cyrl-RS" sz="2900" dirty="0" smtClean="0"/>
              <a:t>.</a:t>
            </a:r>
          </a:p>
          <a:p>
            <a:r>
              <a:rPr lang="sr-Cyrl-RS" sz="2900" i="1" dirty="0" smtClean="0"/>
              <a:t>Колико</a:t>
            </a:r>
            <a:r>
              <a:rPr lang="sr-Cyrl-RS" sz="2900" dirty="0" smtClean="0"/>
              <a:t> ће бити велика </a:t>
            </a:r>
            <a:r>
              <a:rPr lang="sr-Cyrl-RS" sz="2900" i="1" dirty="0" smtClean="0"/>
              <a:t>секундарна</a:t>
            </a:r>
            <a:r>
              <a:rPr lang="sr-Cyrl-RS" sz="2900" dirty="0" smtClean="0"/>
              <a:t> </a:t>
            </a:r>
            <a:r>
              <a:rPr lang="sr-Cyrl-RS" sz="2900" i="1" dirty="0" smtClean="0"/>
              <a:t>или јавна територија</a:t>
            </a:r>
            <a:r>
              <a:rPr lang="sr-Cyrl-RS" sz="2900" dirty="0" smtClean="0"/>
              <a:t>, то у великој мери зависи од културе 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 </a:t>
            </a:r>
            <a:endParaRPr lang="en-US" sz="2900" dirty="0" smtClean="0"/>
          </a:p>
          <a:p>
            <a:r>
              <a:rPr lang="sr-Cyrl-RS" sz="2900" dirty="0" smtClean="0"/>
              <a:t>Од културе зависи и колико ће њени </a:t>
            </a:r>
            <a:r>
              <a:rPr lang="sr-Cyrl-RS" sz="2900" dirty="0"/>
              <a:t>чланови реаговати жестоко на </a:t>
            </a:r>
            <a:r>
              <a:rPr lang="sr-Cyrl-RS" sz="2900" i="1" dirty="0" smtClean="0"/>
              <a:t>упад у властити посед </a:t>
            </a:r>
            <a:r>
              <a:rPr lang="sr-Cyrl-RS" sz="2900" dirty="0" smtClean="0"/>
              <a:t>(индивидуалистичке и колективистичке културе).</a:t>
            </a:r>
            <a:endParaRPr lang="sr-Cyrl-RS" sz="29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2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agrljaj kao važna neverbalna poruka o pozitivnim emocijama</a:t>
            </a:r>
            <a:endParaRPr lang="en-US" dirty="0"/>
          </a:p>
        </p:txBody>
      </p:sp>
      <p:pic>
        <p:nvPicPr>
          <p:cNvPr id="4" name="Content Placeholder 3" descr="zagrljaj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5" y="2403475"/>
            <a:ext cx="5810250" cy="3267075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428625"/>
            <a:ext cx="8572500" cy="45005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sr-Latn-RS" sz="2000" b="1" dirty="0" smtClean="0"/>
              <a:t>   </a:t>
            </a:r>
            <a:r>
              <a:rPr lang="it-IT" sz="2000" b="1" dirty="0" smtClean="0"/>
              <a:t>Lični prostor</a:t>
            </a:r>
            <a:r>
              <a:rPr lang="sr-Latn-CS" sz="2000" b="1" dirty="0" smtClean="0"/>
              <a:t>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 </a:t>
            </a:r>
            <a:r>
              <a:rPr lang="it-IT" sz="2000" i="1" dirty="0" smtClean="0"/>
              <a:t>Prema istraživanjima postoje </a:t>
            </a:r>
            <a:r>
              <a:rPr lang="sr-Latn-CS" sz="2000" i="1" dirty="0" smtClean="0"/>
              <a:t>tri </a:t>
            </a:r>
            <a:r>
              <a:rPr lang="it-IT" sz="2000" i="1" dirty="0" smtClean="0"/>
              <a:t>zone</a:t>
            </a:r>
            <a:r>
              <a:rPr lang="sr-Latn-CS" sz="2000" i="1" dirty="0" smtClean="0"/>
              <a:t> ličnog</a:t>
            </a:r>
            <a:r>
              <a:rPr lang="it-IT" sz="2000" i="1" dirty="0" smtClean="0"/>
              <a:t>  prostora:</a:t>
            </a:r>
            <a:endParaRPr lang="sr-Latn-CS" sz="2000" i="1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razdaljina od nule do</a:t>
            </a:r>
            <a:r>
              <a:rPr lang="sr-Latn-RS" sz="2000" dirty="0" smtClean="0"/>
              <a:t> (oko)</a:t>
            </a:r>
            <a:r>
              <a:rPr lang="it-IT" sz="2000" dirty="0" smtClean="0"/>
              <a:t> pola metra naziva se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intimnom zonom</a:t>
            </a:r>
            <a:r>
              <a:rPr lang="x-none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sr-Latn-C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druga zona je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lična zona </a:t>
            </a:r>
            <a:r>
              <a:rPr lang="it-IT" sz="2000" dirty="0" smtClean="0"/>
              <a:t>i prostire se od pola metra do stodvadeset </a:t>
            </a:r>
            <a:r>
              <a:rPr lang="x-none" sz="2000" dirty="0" smtClean="0"/>
              <a:t>sa</a:t>
            </a:r>
            <a:r>
              <a:rPr lang="it-IT" sz="2000" dirty="0" smtClean="0"/>
              <a:t>ntimetara. Tu su ljudi u stanju da se rukuju ili su  na dužinu ruke udaljeni jedni od drugih; </a:t>
            </a:r>
            <a:endParaRPr lang="sr-Latn-C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treća zona je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društveno-konsult</a:t>
            </a:r>
            <a:r>
              <a:rPr lang="x-none" sz="2000" dirty="0" smtClean="0">
                <a:solidFill>
                  <a:schemeClr val="bg2">
                    <a:lumMod val="50000"/>
                  </a:schemeClr>
                </a:solidFill>
              </a:rPr>
              <a:t>acion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a zona </a:t>
            </a:r>
            <a:r>
              <a:rPr lang="it-IT" sz="2000" dirty="0" smtClean="0"/>
              <a:t>i prostire se od sto dvadeset santimetara do tri metra. Najčešće se koristi pri svakodnevnim susretima društvenog ili poslovnog tipa; </a:t>
            </a:r>
            <a:endParaRPr lang="sr-Latn-C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poslednja zona koja se naziva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javnom zonom </a:t>
            </a:r>
            <a:r>
              <a:rPr lang="it-IT" sz="2000" dirty="0" smtClean="0"/>
              <a:t>prostire se od tri metra pa na</a:t>
            </a:r>
            <a:r>
              <a:rPr lang="sr-Latn-RS" sz="2000" dirty="0" smtClean="0"/>
              <a:t>dalje</a:t>
            </a:r>
            <a:r>
              <a:rPr lang="it-IT" sz="2000" dirty="0" smtClean="0"/>
              <a:t>. </a:t>
            </a:r>
            <a:endParaRPr lang="sr-Latn-CS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972050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Intimni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ulazak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u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</a:t>
            </a:r>
            <a:r>
              <a:rPr lang="en-US" dirty="0" err="1" smtClean="0"/>
              <a:t>dopušta</a:t>
            </a:r>
            <a:r>
              <a:rPr lang="en-US" dirty="0" smtClean="0"/>
              <a:t> se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emocionalno</a:t>
            </a:r>
            <a:r>
              <a:rPr lang="en-US" dirty="0" smtClean="0"/>
              <a:t> </a:t>
            </a:r>
            <a:r>
              <a:rPr lang="en-US" dirty="0" err="1" smtClean="0"/>
              <a:t>bliskim</a:t>
            </a:r>
            <a:r>
              <a:rPr lang="en-US" dirty="0" smtClean="0"/>
              <a:t> </a:t>
            </a:r>
            <a:r>
              <a:rPr lang="en-US" dirty="0" err="1" smtClean="0"/>
              <a:t>osobama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se </a:t>
            </a:r>
            <a:r>
              <a:rPr lang="en-US" dirty="0" err="1" smtClean="0"/>
              <a:t>ulazak</a:t>
            </a:r>
            <a:r>
              <a:rPr lang="en-US" dirty="0" smtClean="0"/>
              <a:t> </a:t>
            </a:r>
            <a:r>
              <a:rPr lang="en-US" dirty="0" err="1" smtClean="0"/>
              <a:t>neutralnih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doživljava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neprijateljstvo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ugrožavanje</a:t>
            </a:r>
            <a:r>
              <a:rPr lang="sr-Latn-CS" dirty="0" smtClean="0"/>
              <a:t>.</a:t>
            </a:r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endParaRPr lang="sr-Latn-C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543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sz="2800" dirty="0" smtClean="0"/>
              <a:t>	</a:t>
            </a:r>
            <a:r>
              <a:rPr lang="it-IT" sz="2800" dirty="0" smtClean="0"/>
              <a:t>Postoje individualne i kulturolo</a:t>
            </a:r>
            <a:r>
              <a:rPr lang="en-US" sz="2800" dirty="0" err="1" smtClean="0"/>
              <a:t>ške</a:t>
            </a:r>
            <a:r>
              <a:rPr lang="en-US" sz="2800" dirty="0" smtClean="0"/>
              <a:t> </a:t>
            </a:r>
            <a:r>
              <a:rPr lang="en-US" sz="2800" dirty="0" err="1" smtClean="0"/>
              <a:t>razlike</a:t>
            </a:r>
            <a:r>
              <a:rPr lang="en-US" sz="2800" dirty="0" smtClean="0"/>
              <a:t> u </a:t>
            </a:r>
            <a:r>
              <a:rPr lang="en-US" sz="2800" dirty="0" err="1" smtClean="0"/>
              <a:t>doživljavanju</a:t>
            </a:r>
            <a:r>
              <a:rPr lang="en-US" sz="2800" dirty="0" smtClean="0"/>
              <a:t> </a:t>
            </a:r>
            <a:r>
              <a:rPr lang="en-US" sz="2800" dirty="0" err="1" smtClean="0"/>
              <a:t>sopstvenog</a:t>
            </a:r>
            <a:r>
              <a:rPr lang="en-US" sz="2800" dirty="0" smtClean="0"/>
              <a:t> </a:t>
            </a:r>
            <a:r>
              <a:rPr lang="en-US" sz="2800" dirty="0" err="1" smtClean="0"/>
              <a:t>telesnog</a:t>
            </a:r>
            <a:r>
              <a:rPr lang="en-US" sz="2800" dirty="0" smtClean="0"/>
              <a:t> </a:t>
            </a:r>
            <a:r>
              <a:rPr lang="en-US" sz="2800" dirty="0" err="1" smtClean="0"/>
              <a:t>prostora</a:t>
            </a:r>
            <a:r>
              <a:rPr lang="en-US" sz="2800" dirty="0" smtClean="0"/>
              <a:t>, </a:t>
            </a:r>
            <a:endParaRPr lang="sr-Latn-CS" sz="28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3276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Dezmond Moris: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G</a:t>
            </a:r>
            <a:r>
              <a:rPr lang="sr-Latn-RS" dirty="0" smtClean="0"/>
              <a:t>ovori o ličnom prostoru kao delu teritorijalnog ponašanja i ističe da on može da varira u zavisnosti od kulturnih uticaja</a:t>
            </a:r>
            <a:endParaRPr lang="en-US" dirty="0" smtClean="0"/>
          </a:p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N</a:t>
            </a:r>
            <a:r>
              <a:rPr lang="sr-Latn-RS" dirty="0" smtClean="0"/>
              <a:t>avodi primer : lični prostor Mediteranaca manji od prostora Zapadnih Evropljana (Britanaca)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Definisanje jezika i govora obiluje teškoćama i različitim shvatanjima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Mnogi istraživači izbegavaju njihovo definisanje ili jezik definišu negativno (šta  nije jezik)</a:t>
            </a:r>
          </a:p>
          <a:p>
            <a:r>
              <a:rPr lang="sr-Latn-RS" dirty="0" smtClean="0"/>
              <a:t>U tradicionalnoj defektologiji i logopediji postoji specifičan pristup ovim kompleksnim fenomenima i njihovo specifično definisanje:</a:t>
            </a:r>
          </a:p>
          <a:p>
            <a:pPr>
              <a:buNone/>
            </a:pPr>
            <a:r>
              <a:rPr lang="sr-Latn-RS" dirty="0" smtClean="0"/>
              <a:t>   </a:t>
            </a:r>
            <a:r>
              <a:rPr lang="sr-Latn-RS" dirty="0" smtClean="0">
                <a:solidFill>
                  <a:schemeClr val="accent3">
                    <a:lumMod val="75000"/>
                  </a:schemeClr>
                </a:solidFill>
              </a:rPr>
              <a:t>jezički poremećaji </a:t>
            </a:r>
            <a:r>
              <a:rPr lang="sr-Latn-RS" dirty="0" smtClean="0"/>
              <a:t> su vezani za probleme simboličkog nivoa , probleme jezičkog značenja i jezičke strukture</a:t>
            </a:r>
          </a:p>
          <a:p>
            <a:pPr>
              <a:buNone/>
            </a:pPr>
            <a:r>
              <a:rPr lang="sr-Latn-RS" dirty="0" smtClean="0"/>
              <a:t>   </a:t>
            </a:r>
            <a:r>
              <a:rPr lang="sr-Latn-RS" dirty="0" smtClean="0">
                <a:solidFill>
                  <a:schemeClr val="accent3">
                    <a:lumMod val="75000"/>
                  </a:schemeClr>
                </a:solidFill>
              </a:rPr>
              <a:t>govorni poremećaji </a:t>
            </a:r>
            <a:r>
              <a:rPr lang="sr-Latn-RS" dirty="0" smtClean="0"/>
              <a:t>podrazumevaju poremećaje artikulacije, govorne fluentnosti itd. i tiču se konkretnih problema govorne produkcije</a:t>
            </a:r>
          </a:p>
          <a:p>
            <a:pPr>
              <a:buNone/>
            </a:pPr>
            <a:r>
              <a:rPr lang="sr-Latn-RS" dirty="0" smtClean="0"/>
              <a:t>U psihologiji ih uglavnom tretiramo kao  sposobnosti i veštine koje se manifestuju u ponašanju (bihejviorizam)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iteratura o (verbalnoj   i neverbalnoj)  komunikaciji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sr-Latn-RS" dirty="0" smtClean="0"/>
              <a:t>Nikola Rot: ZNAKOVI I ZNAČENJA ,Plato 2004.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Tijana Mandić : KOMUNIKOLOGIJA , Psihologija komunikacije, Clio, 2003.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Zorica Tomić: Komunikologija, Čigoja 2003.</a:t>
            </a:r>
          </a:p>
          <a:p>
            <a:pPr>
              <a:buNone/>
            </a:pPr>
            <a:endParaRPr lang="en-US" dirty="0" smtClean="0"/>
          </a:p>
          <a:p>
            <a:r>
              <a:rPr lang="sr-Latn-RS" dirty="0" smtClean="0"/>
              <a:t> Trebješanin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Ž</a:t>
            </a:r>
            <a:r>
              <a:rPr lang="en-US" dirty="0" err="1" smtClean="0"/>
              <a:t>iki</a:t>
            </a:r>
            <a:r>
              <a:rPr lang="sr-Latn-RS" dirty="0" smtClean="0"/>
              <a:t>ć</a:t>
            </a:r>
            <a:r>
              <a:rPr lang="en-US" dirty="0" smtClean="0"/>
              <a:t>.</a:t>
            </a:r>
            <a:r>
              <a:rPr lang="sr-Latn-RS" dirty="0" smtClean="0"/>
              <a:t>  </a:t>
            </a:r>
            <a:r>
              <a:rPr lang="en-US" dirty="0" smtClean="0"/>
              <a:t>N</a:t>
            </a:r>
            <a:r>
              <a:rPr lang="sr-Latn-RS" dirty="0" smtClean="0"/>
              <a:t>everbaln</a:t>
            </a:r>
            <a:r>
              <a:rPr lang="en-US" dirty="0" smtClean="0"/>
              <a:t>a</a:t>
            </a:r>
            <a:r>
              <a:rPr lang="sr-Latn-RS" dirty="0" smtClean="0"/>
              <a:t> komunikacij</a:t>
            </a:r>
            <a:r>
              <a:rPr lang="en-US" dirty="0" smtClean="0"/>
              <a:t>a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dirty="0" err="1" smtClean="0"/>
              <a:t>Zavod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sr-Latn-RS" dirty="0" smtClean="0"/>
              <a:t> udžbenike i nastavna sredstva  </a:t>
            </a:r>
          </a:p>
          <a:p>
            <a:pPr>
              <a:buNone/>
            </a:pPr>
            <a:r>
              <a:rPr lang="sr-Latn-RS" dirty="0" smtClean="0"/>
              <a:t>                 Beograd 2015.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reporučena literatura o neverbalnom ponašanju i komunikaciji: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Moris D. 1977.g. OTKRIVANJE ČOVEKA KROZ GESTOVE I PONAŠANJE,IRO ProsvetaBeograd</a:t>
            </a:r>
          </a:p>
          <a:p>
            <a:endParaRPr lang="sr-Latn-RS" dirty="0" smtClean="0"/>
          </a:p>
          <a:p>
            <a:r>
              <a:rPr lang="sr-Latn-RS" dirty="0" smtClean="0"/>
              <a:t>Moris D. 1998.g. GOVOR TELA, Narodna knjiga  </a:t>
            </a:r>
          </a:p>
          <a:p>
            <a:pPr>
              <a:buNone/>
            </a:pPr>
            <a:r>
              <a:rPr lang="sr-Latn-RS" dirty="0" smtClean="0"/>
              <a:t>                                                            Beograd</a:t>
            </a:r>
          </a:p>
          <a:p>
            <a:r>
              <a:rPr lang="sr-Latn-RS" dirty="0" smtClean="0"/>
              <a:t>Veinrait R.G. 2001.g. Govor tela, Alnari i puna</a:t>
            </a:r>
          </a:p>
          <a:p>
            <a:pPr>
              <a:buNone/>
            </a:pPr>
            <a:r>
              <a:rPr lang="sr-Latn-RS" dirty="0" smtClean="0"/>
              <a:t>                                                          kuća, Beograd</a:t>
            </a:r>
          </a:p>
          <a:p>
            <a:r>
              <a:rPr lang="sr-Latn-RS" dirty="0" smtClean="0"/>
              <a:t>Trojanović S.1986.g. Psihofizičko izražavanje srpskog naroda poglavito bez reči, Prosveta Bgd.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Obele</a:t>
            </a:r>
            <a:r>
              <a:rPr lang="sr-Latn-RS" dirty="0" smtClean="0"/>
              <a:t>ž</a:t>
            </a:r>
            <a:r>
              <a:rPr lang="en-US" dirty="0" err="1" smtClean="0"/>
              <a:t>avanje</a:t>
            </a:r>
            <a:r>
              <a:rPr lang="sr-Latn-RS" dirty="0" smtClean="0"/>
              <a:t>  međunarodne podrške  </a:t>
            </a:r>
            <a:br>
              <a:rPr lang="sr-Latn-RS" dirty="0" smtClean="0"/>
            </a:br>
            <a:r>
              <a:rPr lang="sr-Latn-RS" dirty="0" smtClean="0"/>
              <a:t> Osobama sa ometenošću  i osobama koje mucaju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r-Latn-RS" dirty="0" smtClean="0"/>
              <a:t>Međunarodni dan svesti o mucanju je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22 oktobar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eđunarodni dan podrške osobama sa smetnjama i teškoćama u razvoju</a:t>
            </a:r>
          </a:p>
          <a:p>
            <a:endParaRPr lang="sr-Latn-RS" dirty="0" smtClean="0"/>
          </a:p>
          <a:p>
            <a:r>
              <a:rPr lang="sr-Latn-RS" dirty="0" smtClean="0"/>
              <a:t>03 decembar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Definicije 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endParaRPr lang="sr-Latn-CS" sz="2000" u="sng" dirty="0" smtClean="0"/>
          </a:p>
          <a:p>
            <a:pPr eaLnBrk="1" hangingPunct="1">
              <a:buFontTx/>
              <a:buNone/>
            </a:pPr>
            <a:r>
              <a:rPr lang="sr-Latn-CS" sz="8000" b="1" u="sng" dirty="0" smtClean="0"/>
              <a:t>Komunikacija </a:t>
            </a:r>
            <a:r>
              <a:rPr lang="sr-Latn-CS" sz="8000" b="1" dirty="0" smtClean="0"/>
              <a:t> </a:t>
            </a:r>
            <a:r>
              <a:rPr lang="sr-Latn-CS" sz="8000" dirty="0" smtClean="0"/>
              <a:t>je opštenje među jedinkama koje se ostvaruje znakovima</a:t>
            </a:r>
          </a:p>
          <a:p>
            <a:pPr eaLnBrk="1" hangingPunct="1">
              <a:buFontTx/>
              <a:buNone/>
            </a:pPr>
            <a:r>
              <a:rPr lang="sr-Latn-CS" sz="8000" b="1" u="sng" dirty="0" smtClean="0"/>
              <a:t>Jezik:</a:t>
            </a:r>
            <a:r>
              <a:rPr lang="sr-Latn-CS" sz="8000" b="1" dirty="0" smtClean="0"/>
              <a:t>  </a:t>
            </a:r>
            <a:r>
              <a:rPr lang="sr-Latn-RS" sz="8000" dirty="0" smtClean="0"/>
              <a:t>sistem uređenih znakova, odnosno simbola, koji prenosi značenje. </a:t>
            </a:r>
            <a:endParaRPr lang="en-US" sz="8000" dirty="0" smtClean="0"/>
          </a:p>
          <a:p>
            <a:pPr eaLnBrk="1" hangingPunct="1">
              <a:buFontTx/>
              <a:buNone/>
            </a:pPr>
            <a:r>
              <a:rPr lang="sr-Latn-RS" sz="8000" dirty="0" smtClean="0"/>
              <a:t>Psihološki ga </a:t>
            </a:r>
            <a:r>
              <a:rPr lang="sr-Latn-CS" sz="8000" dirty="0" smtClean="0"/>
              <a:t>tretiramo kao sistem visoko povezanih sposobnosti i veština pojedinca kojima se prenosi značenje, kao što su govorenje,</a:t>
            </a:r>
            <a:r>
              <a:rPr lang="en-US" sz="8000" dirty="0" smtClean="0"/>
              <a:t> </a:t>
            </a:r>
            <a:r>
              <a:rPr lang="en-US" sz="8000" dirty="0" err="1" smtClean="0"/>
              <a:t>artikulacija</a:t>
            </a:r>
            <a:r>
              <a:rPr lang="en-US" sz="8000" dirty="0" smtClean="0"/>
              <a:t>,</a:t>
            </a:r>
            <a:r>
              <a:rPr lang="sr-Latn-CS" sz="8000" dirty="0" smtClean="0"/>
              <a:t> verbalno razumevanje, verbalno pamćenje, pisanje, čitanje, slušanje govora i </a:t>
            </a:r>
            <a:r>
              <a:rPr lang="en-US" sz="8000" dirty="0" err="1" smtClean="0"/>
              <a:t>sposobnost</a:t>
            </a:r>
            <a:r>
              <a:rPr lang="en-US" sz="8000" dirty="0" smtClean="0"/>
              <a:t> </a:t>
            </a:r>
            <a:r>
              <a:rPr lang="sr-Latn-RS" sz="8000" dirty="0" smtClean="0"/>
              <a:t>njegove </a:t>
            </a:r>
            <a:r>
              <a:rPr lang="en-US" sz="8000" dirty="0" err="1" smtClean="0"/>
              <a:t>adekvatne</a:t>
            </a:r>
            <a:r>
              <a:rPr lang="en-US" sz="8000" dirty="0" smtClean="0"/>
              <a:t> </a:t>
            </a:r>
            <a:r>
              <a:rPr lang="en-US" sz="8000" dirty="0" err="1" smtClean="0"/>
              <a:t>situacione</a:t>
            </a:r>
            <a:r>
              <a:rPr lang="en-US" sz="8000" dirty="0" smtClean="0"/>
              <a:t> </a:t>
            </a:r>
            <a:r>
              <a:rPr lang="en-US" sz="8000" dirty="0" err="1" smtClean="0"/>
              <a:t>upotrebe</a:t>
            </a:r>
            <a:r>
              <a:rPr lang="en-US" sz="8000" dirty="0" smtClean="0"/>
              <a:t> (</a:t>
            </a:r>
            <a:r>
              <a:rPr lang="sr-Latn-CS" sz="8000" dirty="0" smtClean="0"/>
              <a:t>pragmatika</a:t>
            </a:r>
            <a:r>
              <a:rPr lang="en-US" sz="8000" dirty="0" smtClean="0"/>
              <a:t>)</a:t>
            </a:r>
            <a:r>
              <a:rPr lang="sr-Latn-CS" sz="8000" dirty="0" smtClean="0"/>
              <a:t>. </a:t>
            </a:r>
            <a:r>
              <a:rPr lang="en-US" sz="8000" dirty="0" err="1" smtClean="0"/>
              <a:t>Sposobnost</a:t>
            </a:r>
            <a:r>
              <a:rPr lang="en-US" sz="8000" dirty="0" smtClean="0"/>
              <a:t> </a:t>
            </a:r>
            <a:r>
              <a:rPr lang="en-US" sz="8000" dirty="0" err="1" smtClean="0"/>
              <a:t>razumevanja</a:t>
            </a:r>
            <a:r>
              <a:rPr lang="en-US" sz="8000" dirty="0" smtClean="0"/>
              <a:t>, </a:t>
            </a:r>
            <a:r>
              <a:rPr lang="en-US" sz="8000" dirty="0" err="1" smtClean="0"/>
              <a:t>produkc</a:t>
            </a:r>
            <a:r>
              <a:rPr lang="sr-Latn-RS" sz="8000" dirty="0" smtClean="0"/>
              <a:t>ije i </a:t>
            </a:r>
            <a:r>
              <a:rPr lang="en-US" sz="8000" dirty="0" err="1" smtClean="0"/>
              <a:t>pam</a:t>
            </a:r>
            <a:r>
              <a:rPr lang="sr-Latn-RS" sz="8000" dirty="0" smtClean="0"/>
              <a:t>ćenja </a:t>
            </a:r>
            <a:r>
              <a:rPr lang="en-US" sz="8000" dirty="0" err="1" smtClean="0"/>
              <a:t>neverbalnih</a:t>
            </a:r>
            <a:r>
              <a:rPr lang="en-US" sz="8000" dirty="0" smtClean="0"/>
              <a:t> </a:t>
            </a:r>
            <a:r>
              <a:rPr lang="en-US" sz="8000" dirty="0" err="1" smtClean="0"/>
              <a:t>simbola</a:t>
            </a:r>
            <a:r>
              <a:rPr lang="en-US" sz="8000" dirty="0" smtClean="0"/>
              <a:t>  (</a:t>
            </a:r>
            <a:r>
              <a:rPr lang="en-US" sz="8000" dirty="0" err="1" smtClean="0"/>
              <a:t>npr</a:t>
            </a:r>
            <a:r>
              <a:rPr lang="en-US" sz="8000" dirty="0" smtClean="0"/>
              <a:t>. </a:t>
            </a:r>
            <a:r>
              <a:rPr lang="en-US" sz="8000" dirty="0" err="1" smtClean="0"/>
              <a:t>znakovni</a:t>
            </a:r>
            <a:r>
              <a:rPr lang="en-US" sz="8000" dirty="0" smtClean="0"/>
              <a:t> </a:t>
            </a:r>
            <a:r>
              <a:rPr lang="en-US" sz="8000" dirty="0" err="1" smtClean="0"/>
              <a:t>jezik</a:t>
            </a:r>
            <a:r>
              <a:rPr lang="en-US" sz="8000" dirty="0" smtClean="0"/>
              <a:t> </a:t>
            </a:r>
            <a:r>
              <a:rPr lang="en-US" sz="8000" dirty="0" err="1" smtClean="0"/>
              <a:t>gluvih</a:t>
            </a:r>
            <a:r>
              <a:rPr lang="en-US" sz="8000" dirty="0" smtClean="0"/>
              <a:t>) </a:t>
            </a:r>
            <a:r>
              <a:rPr lang="en-US" sz="8000" dirty="0" err="1" smtClean="0"/>
              <a:t>tako</a:t>
            </a:r>
            <a:r>
              <a:rPr lang="en-US" sz="8000" dirty="0" smtClean="0"/>
              <a:t>]e </a:t>
            </a:r>
            <a:r>
              <a:rPr lang="en-US" sz="8000" dirty="0" err="1" smtClean="0"/>
              <a:t>jeste</a:t>
            </a:r>
            <a:r>
              <a:rPr lang="en-US" sz="8000" dirty="0" smtClean="0"/>
              <a:t> </a:t>
            </a:r>
            <a:r>
              <a:rPr lang="en-US" sz="8000" dirty="0" err="1" smtClean="0"/>
              <a:t>jezik</a:t>
            </a:r>
            <a:endParaRPr lang="sr-Latn-CS" sz="8000" dirty="0" smtClean="0"/>
          </a:p>
          <a:p>
            <a:pPr eaLnBrk="1" hangingPunct="1">
              <a:buFontTx/>
              <a:buNone/>
            </a:pPr>
            <a:endParaRPr lang="sr-Latn-CS" sz="8000" dirty="0" smtClean="0"/>
          </a:p>
          <a:p>
            <a:pPr eaLnBrk="1" hangingPunct="1">
              <a:buFontTx/>
              <a:buNone/>
            </a:pPr>
            <a:r>
              <a:rPr lang="sr-Latn-CS" sz="8000" b="1" u="sng" dirty="0" smtClean="0"/>
              <a:t>Govor</a:t>
            </a:r>
            <a:r>
              <a:rPr lang="sr-Latn-CS" sz="8000" u="sng" dirty="0" smtClean="0"/>
              <a:t>: </a:t>
            </a:r>
            <a:r>
              <a:rPr lang="sr-Latn-CS" sz="8000" dirty="0" smtClean="0"/>
              <a:t>  jedna jezička sposobnost, jezik u akciji  koji pokretanjem govornih organa, služi </a:t>
            </a:r>
            <a:r>
              <a:rPr lang="en-US" sz="8000" dirty="0" err="1" smtClean="0"/>
              <a:t>direktnom</a:t>
            </a:r>
            <a:r>
              <a:rPr lang="en-US" sz="8000" dirty="0" smtClean="0"/>
              <a:t>  </a:t>
            </a:r>
            <a:r>
              <a:rPr lang="sr-Latn-CS" sz="8000" dirty="0" smtClean="0"/>
              <a:t>opštenju među ljudima  i kao sredstvo  ličnog izraza koji je važno u razvoju mišljenja,ličnosti</a:t>
            </a:r>
            <a:r>
              <a:rPr lang="en-US" sz="8000" dirty="0" smtClean="0"/>
              <a:t>,</a:t>
            </a:r>
            <a:r>
              <a:rPr lang="sr-Latn-CS" sz="8000" dirty="0" smtClean="0"/>
              <a:t>socijalizaciji</a:t>
            </a:r>
            <a:r>
              <a:rPr lang="sr-Latn-RS" sz="8000" dirty="0" smtClean="0"/>
              <a:t> </a:t>
            </a:r>
          </a:p>
          <a:p>
            <a:pPr eaLnBrk="1" hangingPunct="1">
              <a:buFontTx/>
              <a:buNone/>
            </a:pPr>
            <a:r>
              <a:rPr lang="sr-Latn-RS" sz="8000" dirty="0" smtClean="0"/>
              <a:t>    </a:t>
            </a:r>
            <a:endParaRPr lang="sr-Latn-CS" sz="8000" dirty="0" smtClean="0"/>
          </a:p>
          <a:p>
            <a:pPr eaLnBrk="1" hangingPunct="1">
              <a:buFontTx/>
              <a:buNone/>
            </a:pPr>
            <a:r>
              <a:rPr lang="sr-Latn-CS" sz="3600" u="sng" dirty="0" smtClean="0"/>
              <a:t>   </a:t>
            </a:r>
          </a:p>
          <a:p>
            <a:pPr eaLnBrk="1" hangingPunct="1">
              <a:buFontTx/>
              <a:buNone/>
            </a:pPr>
            <a:r>
              <a:rPr lang="sr-Latn-CS" sz="3600" dirty="0" smtClean="0"/>
              <a:t>      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Jezik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JEZIK SE MO</a:t>
            </a:r>
            <a:r>
              <a:rPr lang="sr-Latn-CS" dirty="0" smtClean="0"/>
              <a:t>Ž</a:t>
            </a:r>
            <a:r>
              <a:rPr lang="en-US" dirty="0" smtClean="0"/>
              <a:t>E DEFINISATI KAO SISTEM ZNAKOVA ILI SIMBOLA UREDJEN PO ODREDJENIM PRAVILIMA ,POMO</a:t>
            </a:r>
            <a:r>
              <a:rPr lang="sr-Latn-CS" dirty="0" smtClean="0"/>
              <a:t>Ć</a:t>
            </a:r>
            <a:r>
              <a:rPr lang="en-US" dirty="0" smtClean="0"/>
              <a:t>U KOJIH SE PRENOSI NEKO ZNA</a:t>
            </a:r>
            <a:r>
              <a:rPr lang="sr-Latn-CS" dirty="0" smtClean="0"/>
              <a:t>Č</a:t>
            </a:r>
            <a:r>
              <a:rPr lang="en-US" dirty="0" smtClean="0"/>
              <a:t>ENJE</a:t>
            </a:r>
          </a:p>
          <a:p>
            <a:r>
              <a:rPr lang="en-US" dirty="0" smtClean="0"/>
              <a:t>JEZIK KAO SIMBOLI</a:t>
            </a:r>
            <a:r>
              <a:rPr lang="sr-Latn-CS" dirty="0" smtClean="0"/>
              <a:t>Č</a:t>
            </a:r>
            <a:r>
              <a:rPr lang="en-US" dirty="0" smtClean="0"/>
              <a:t>KI SISTEM JE SISTEM ZNA</a:t>
            </a:r>
            <a:r>
              <a:rPr lang="sr-Latn-CS" dirty="0" smtClean="0"/>
              <a:t>Č</a:t>
            </a:r>
            <a:r>
              <a:rPr lang="en-US" dirty="0" smtClean="0"/>
              <a:t>ENJA, A ZNA</a:t>
            </a:r>
            <a:r>
              <a:rPr lang="sr-Latn-CS" dirty="0" smtClean="0"/>
              <a:t>Č</a:t>
            </a:r>
            <a:r>
              <a:rPr lang="en-US" dirty="0" smtClean="0"/>
              <a:t>ENJE JE PSIHOLO</a:t>
            </a:r>
            <a:r>
              <a:rPr lang="sr-Latn-CS" dirty="0" smtClean="0"/>
              <a:t>Š</a:t>
            </a:r>
            <a:r>
              <a:rPr lang="en-US" dirty="0" smtClean="0"/>
              <a:t>KA, KOGNITIVNA KATEGORIJA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1730</TotalTime>
  <Words>4278</Words>
  <Application>Microsoft Office PowerPoint</Application>
  <PresentationFormat>On-screen Show (4:3)</PresentationFormat>
  <Paragraphs>414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Oriel</vt:lpstr>
      <vt:lpstr>PSIHOLOGIJA JEZIKA I KOMUNIKACIJE</vt:lpstr>
      <vt:lpstr>  PSIHOLOGIJA ČESTO IZUČAVA NORMALNO FUNKCIONISANJE </vt:lpstr>
      <vt:lpstr>BITNA KARAKTERISTIKA JEZIKA I KOMUNIKACIJE JE:</vt:lpstr>
      <vt:lpstr>SIMBOLI</vt:lpstr>
      <vt:lpstr>SIMBOLI  SU NOSIOCI  ZNAČENJA  </vt:lpstr>
      <vt:lpstr>signali</vt:lpstr>
      <vt:lpstr>Definisanje jezika i govora obiluje teškoćama i različitim shvatanjima</vt:lpstr>
      <vt:lpstr>Definicije </vt:lpstr>
      <vt:lpstr>Jezik</vt:lpstr>
      <vt:lpstr>               Jezik kao sistem simbola se    koristi</vt:lpstr>
      <vt:lpstr>                            jezik</vt:lpstr>
      <vt:lpstr>Jezik ima svoju formu , sadržaje i upotrebu</vt:lpstr>
      <vt:lpstr>Govor </vt:lpstr>
      <vt:lpstr> psihološki značaj  govora</vt:lpstr>
      <vt:lpstr>Vigotski </vt:lpstr>
      <vt:lpstr>Komunikativna funkcija govora i uloga govora u kognitivnom  razvoju</vt:lpstr>
      <vt:lpstr>KOMUNIKACIJA</vt:lpstr>
      <vt:lpstr>Psihologija komunikacija</vt:lpstr>
      <vt:lpstr>Nikola Rot o komunikativnoj potrebi</vt:lpstr>
      <vt:lpstr>Trebješanin i Tabs o komunikaciji</vt:lpstr>
      <vt:lpstr>Vrste komunikacije</vt:lpstr>
      <vt:lpstr>Usmerenost  komunikacije među ljudima</vt:lpstr>
      <vt:lpstr>Karakter komunikacije</vt:lpstr>
      <vt:lpstr>Komunikacija kao vrsta interakcije</vt:lpstr>
      <vt:lpstr>Psihološki tretman komunikacije</vt:lpstr>
      <vt:lpstr>Komunikativna sposobnost (kompetencija)</vt:lpstr>
      <vt:lpstr>STRUKTURA KOMUNIKATIVNE KOMPETENCIJE</vt:lpstr>
      <vt:lpstr>MODEL  KOMUNIKATIVNE KOMPETENCIJE</vt:lpstr>
      <vt:lpstr> Oblik  komunikacije i struktura poruke</vt:lpstr>
      <vt:lpstr>теорија информације</vt:lpstr>
      <vt:lpstr>Тeoretičari i postavke teorije informacijа</vt:lpstr>
      <vt:lpstr>Tri fundamentalna segmenta komunikacije</vt:lpstr>
      <vt:lpstr>KOMUNIKATIVNI ŠUM (BUKA)</vt:lpstr>
      <vt:lpstr>Redundansa </vt:lpstr>
      <vt:lpstr>  slušanje</vt:lpstr>
      <vt:lpstr>Slide 36</vt:lpstr>
      <vt:lpstr>Aktivno slušanje</vt:lpstr>
      <vt:lpstr>Komunikacija sa klijentom i aktivno slušanje  </vt:lpstr>
      <vt:lpstr>Dobra komunikacija sa klijentom je uvek bitan momenat (re)habilitacije</vt:lpstr>
      <vt:lpstr>Communication Bill of Rights</vt:lpstr>
      <vt:lpstr>Komunikacija između logopeda i klijenta:</vt:lpstr>
      <vt:lpstr>Pomagačke profesije kao što je profesija logopeda (slično profesiji  lekara, medicinske sestre, psihologa)</vt:lpstr>
      <vt:lpstr>PSIHOLOŠKI  FAKTORI  U KOMUNIKACIJI </vt:lpstr>
      <vt:lpstr>Vrste odnosa</vt:lpstr>
      <vt:lpstr>Vrste odnosa/nastavak</vt:lpstr>
      <vt:lpstr> Podela KOMUNIKACIJE :</vt:lpstr>
      <vt:lpstr> Verbalna i neverbalna komunikacija </vt:lpstr>
      <vt:lpstr>Šta je verbalna komunikacija</vt:lpstr>
      <vt:lpstr>VERBALNA  KOMUNIKACIJA</vt:lpstr>
      <vt:lpstr>Smetnje u sporazumevanju verbalnom komunikacijom</vt:lpstr>
      <vt:lpstr>Neverbalna komunikacija</vt:lpstr>
      <vt:lpstr> NEVERBALNA KOMUNIKACIJA</vt:lpstr>
      <vt:lpstr>Slide 53</vt:lpstr>
      <vt:lpstr>Vrste neverbalne komunikacije</vt:lpstr>
      <vt:lpstr>Slide 55</vt:lpstr>
      <vt:lpstr>Slide 56</vt:lpstr>
      <vt:lpstr> Pokreti tela i ruku</vt:lpstr>
      <vt:lpstr>Slide 58</vt:lpstr>
      <vt:lpstr>Paralingvistička komunikacija</vt:lpstr>
      <vt:lpstr>Komunikacija razdaljinom, prostorna komunikacija, komunikacija dodirom</vt:lpstr>
      <vt:lpstr>naučna disciplina - Proksemika</vt:lpstr>
      <vt:lpstr>Slide 62</vt:lpstr>
      <vt:lpstr>ТАКТИЛНА КОМУНИКАЦИЈА </vt:lpstr>
      <vt:lpstr>ПРОКСЕМИЧКО ПОНАШАЊЕ – одређено и биологијом и културом</vt:lpstr>
      <vt:lpstr>Zagrljaj kao važna neverbalna poruka o pozitivnim emocijama</vt:lpstr>
      <vt:lpstr>Slide 66</vt:lpstr>
      <vt:lpstr>Intimni prostor</vt:lpstr>
      <vt:lpstr>Slide 68</vt:lpstr>
      <vt:lpstr>Dezmond Moris:</vt:lpstr>
      <vt:lpstr>Literatura o (verbalnoj   i neverbalnoj)  komunikaciji</vt:lpstr>
      <vt:lpstr>Preporučena literatura o neverbalnom ponašanju i komunikaciji:</vt:lpstr>
      <vt:lpstr>Obeležavanje  međunarodne podrške    Osobama sa ometenošću  i osobama koje mucaju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</dc:title>
  <dc:creator>Fasper</dc:creator>
  <cp:lastModifiedBy>FasperVR</cp:lastModifiedBy>
  <cp:revision>304</cp:revision>
  <dcterms:created xsi:type="dcterms:W3CDTF">2008-12-02T07:20:40Z</dcterms:created>
  <dcterms:modified xsi:type="dcterms:W3CDTF">2016-03-10T18:50:48Z</dcterms:modified>
</cp:coreProperties>
</file>